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924" r:id="rId1"/>
  </p:sldMasterIdLst>
  <p:notesMasterIdLst>
    <p:notesMasterId r:id="rId61"/>
  </p:notesMasterIdLst>
  <p:handoutMasterIdLst>
    <p:handoutMasterId r:id="rId62"/>
  </p:handoutMasterIdLst>
  <p:sldIdLst>
    <p:sldId id="387" r:id="rId2"/>
    <p:sldId id="436" r:id="rId3"/>
    <p:sldId id="2141411989" r:id="rId4"/>
    <p:sldId id="437" r:id="rId5"/>
    <p:sldId id="2141412181" r:id="rId6"/>
    <p:sldId id="439" r:id="rId7"/>
    <p:sldId id="440" r:id="rId8"/>
    <p:sldId id="2141412182" r:id="rId9"/>
    <p:sldId id="447" r:id="rId10"/>
    <p:sldId id="577" r:id="rId11"/>
    <p:sldId id="448" r:id="rId12"/>
    <p:sldId id="2141412183" r:id="rId13"/>
    <p:sldId id="579" r:id="rId14"/>
    <p:sldId id="451" r:id="rId15"/>
    <p:sldId id="2141412185" r:id="rId16"/>
    <p:sldId id="2141411987" r:id="rId17"/>
    <p:sldId id="2141412483" r:id="rId18"/>
    <p:sldId id="578" r:id="rId19"/>
    <p:sldId id="2141412184" r:id="rId20"/>
    <p:sldId id="458" r:id="rId21"/>
    <p:sldId id="459" r:id="rId22"/>
    <p:sldId id="346" r:id="rId23"/>
    <p:sldId id="347" r:id="rId24"/>
    <p:sldId id="535" r:id="rId25"/>
    <p:sldId id="2141411289" r:id="rId26"/>
    <p:sldId id="345" r:id="rId27"/>
    <p:sldId id="2141411291" r:id="rId28"/>
    <p:sldId id="468" r:id="rId29"/>
    <p:sldId id="471" r:id="rId30"/>
    <p:sldId id="475" r:id="rId31"/>
    <p:sldId id="470" r:id="rId32"/>
    <p:sldId id="442" r:id="rId33"/>
    <p:sldId id="2141411286" r:id="rId34"/>
    <p:sldId id="443" r:id="rId35"/>
    <p:sldId id="444" r:id="rId36"/>
    <p:sldId id="445" r:id="rId37"/>
    <p:sldId id="2141411287" r:id="rId38"/>
    <p:sldId id="2141411278" r:id="rId39"/>
    <p:sldId id="2141411988" r:id="rId40"/>
    <p:sldId id="2141411984" r:id="rId41"/>
    <p:sldId id="2141411992" r:id="rId42"/>
    <p:sldId id="2141411282" r:id="rId43"/>
    <p:sldId id="2141411283" r:id="rId44"/>
    <p:sldId id="2141411284" r:id="rId45"/>
    <p:sldId id="2141411290" r:id="rId46"/>
    <p:sldId id="2141411288" r:id="rId47"/>
    <p:sldId id="2141411276" r:id="rId48"/>
    <p:sldId id="2141411293" r:id="rId49"/>
    <p:sldId id="2141411294" r:id="rId50"/>
    <p:sldId id="446" r:id="rId51"/>
    <p:sldId id="580" r:id="rId52"/>
    <p:sldId id="2141412176" r:id="rId53"/>
    <p:sldId id="2141412482" r:id="rId54"/>
    <p:sldId id="2141412179" r:id="rId55"/>
    <p:sldId id="466" r:id="rId56"/>
    <p:sldId id="2076137825" r:id="rId57"/>
    <p:sldId id="2141412484" r:id="rId58"/>
    <p:sldId id="472" r:id="rId59"/>
    <p:sldId id="432" r:id="rId6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ご一読ください（本キットについて）" id="{49E7A08A-FE80-B140-ABD9-B1F692B4D574}">
          <p14:sldIdLst>
            <p14:sldId id="387"/>
            <p14:sldId id="436"/>
            <p14:sldId id="2141411989"/>
            <p14:sldId id="437"/>
            <p14:sldId id="2141412181"/>
            <p14:sldId id="439"/>
          </p14:sldIdLst>
        </p14:section>
        <p14:section name="ここから使用してください" id="{A05662BF-F9BC-5F4D-B5C6-34A906E6BC45}">
          <p14:sldIdLst>
            <p14:sldId id="440"/>
            <p14:sldId id="2141412182"/>
            <p14:sldId id="447"/>
            <p14:sldId id="577"/>
            <p14:sldId id="448"/>
            <p14:sldId id="2141412183"/>
            <p14:sldId id="579"/>
            <p14:sldId id="451"/>
            <p14:sldId id="2141412185"/>
            <p14:sldId id="2141411987"/>
            <p14:sldId id="2141412483"/>
            <p14:sldId id="578"/>
            <p14:sldId id="2141412184"/>
            <p14:sldId id="458"/>
            <p14:sldId id="459"/>
            <p14:sldId id="346"/>
            <p14:sldId id="347"/>
            <p14:sldId id="535"/>
            <p14:sldId id="2141411289"/>
            <p14:sldId id="345"/>
            <p14:sldId id="2141411291"/>
            <p14:sldId id="468"/>
            <p14:sldId id="471"/>
            <p14:sldId id="475"/>
            <p14:sldId id="470"/>
            <p14:sldId id="442"/>
            <p14:sldId id="2141411286"/>
            <p14:sldId id="443"/>
            <p14:sldId id="444"/>
            <p14:sldId id="445"/>
            <p14:sldId id="2141411287"/>
            <p14:sldId id="2141411278"/>
            <p14:sldId id="2141411988"/>
            <p14:sldId id="2141411984"/>
            <p14:sldId id="2141411992"/>
            <p14:sldId id="2141411282"/>
            <p14:sldId id="2141411283"/>
            <p14:sldId id="2141411284"/>
            <p14:sldId id="2141411290"/>
            <p14:sldId id="2141411288"/>
            <p14:sldId id="2141411276"/>
            <p14:sldId id="2141411293"/>
            <p14:sldId id="2141411294"/>
            <p14:sldId id="446"/>
            <p14:sldId id="580"/>
            <p14:sldId id="2141412176"/>
            <p14:sldId id="2141412482"/>
            <p14:sldId id="2141412179"/>
            <p14:sldId id="466"/>
            <p14:sldId id="2076137825"/>
            <p14:sldId id="2141412484"/>
            <p14:sldId id="472"/>
            <p14:sldId id="432"/>
          </p14:sldIdLst>
        </p14:section>
      </p14:sectionLst>
    </p:ext>
    <p:ext uri="{EFAFB233-063F-42B5-8137-9DF3F51BA10A}">
      <p15:sldGuideLst xmlns:p15="http://schemas.microsoft.com/office/powerpoint/2012/main">
        <p15:guide id="36" pos="483" userDrawn="1">
          <p15:clr>
            <a:srgbClr val="A4A3A4"/>
          </p15:clr>
        </p15:guide>
        <p15:guide id="38" orient="horz" pos="822" userDrawn="1">
          <p15:clr>
            <a:srgbClr val="A4A3A4"/>
          </p15:clr>
        </p15:guide>
        <p15:guide id="39" orient="horz" pos="2183" userDrawn="1">
          <p15:clr>
            <a:srgbClr val="A4A3A4"/>
          </p15:clr>
        </p15:guide>
        <p15:guide id="40" pos="3863" userDrawn="1">
          <p15:clr>
            <a:srgbClr val="A4A3A4"/>
          </p15:clr>
        </p15:guide>
        <p15:guide id="41" pos="1255" userDrawn="1">
          <p15:clr>
            <a:srgbClr val="A4A3A4"/>
          </p15:clr>
        </p15:guide>
        <p15:guide id="42" orient="horz" pos="459" userDrawn="1">
          <p15:clr>
            <a:srgbClr val="A4A3A4"/>
          </p15:clr>
        </p15:guide>
        <p15:guide id="43" orient="horz" pos="1344" userDrawn="1">
          <p15:clr>
            <a:srgbClr val="A4A3A4"/>
          </p15:clr>
        </p15:guide>
        <p15:guide id="44" orient="horz" pos="1139" userDrawn="1">
          <p15:clr>
            <a:srgbClr val="A4A3A4"/>
          </p15:clr>
        </p15:guide>
        <p15:guide id="45" orient="horz" pos="406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9CFE93-A045-D1F8-C417-CF9577939DF0}" name="Micro Office User" initials="MOU" userId="Micro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D3"/>
    <a:srgbClr val="C5DFFF"/>
    <a:srgbClr val="C2DFFF"/>
    <a:srgbClr val="C2E0FF"/>
    <a:srgbClr val="BFE0FF"/>
    <a:srgbClr val="BBE0FF"/>
    <a:srgbClr val="B3D4FF"/>
    <a:srgbClr val="BBDCFF"/>
    <a:srgbClr val="B3D1FF"/>
    <a:srgbClr val="BBD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8" autoAdjust="0"/>
    <p:restoredTop sz="91186" autoAdjust="0"/>
  </p:normalViewPr>
  <p:slideViewPr>
    <p:cSldViewPr snapToGrid="0">
      <p:cViewPr varScale="1">
        <p:scale>
          <a:sx n="137" d="100"/>
          <a:sy n="137" d="100"/>
        </p:scale>
        <p:origin x="1432" y="120"/>
      </p:cViewPr>
      <p:guideLst>
        <p:guide pos="483"/>
        <p:guide orient="horz" pos="822"/>
        <p:guide orient="horz" pos="2183"/>
        <p:guide pos="3863"/>
        <p:guide pos="1255"/>
        <p:guide orient="horz" pos="459"/>
        <p:guide orient="horz" pos="1344"/>
        <p:guide orient="horz" pos="1139"/>
        <p:guide orient="horz" pos="4065"/>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2544"/>
    </p:cViewPr>
  </p:sorterViewPr>
  <p:notesViewPr>
    <p:cSldViewPr snapToGrid="0" showGuides="1">
      <p:cViewPr varScale="1">
        <p:scale>
          <a:sx n="97" d="100"/>
          <a:sy n="97" d="100"/>
        </p:scale>
        <p:origin x="240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912BDFE-77F5-6F42-9337-44B92F2A8C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B25D247-0FC1-074A-BC0C-640C94A9EC4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6097FA-48C4-8141-AC18-FE4FD3376EAF}" type="datetimeFigureOut">
              <a:rPr kumimoji="1" lang="ja-JP" altLang="en-US" smtClean="0"/>
              <a:t>2025/6/24</a:t>
            </a:fld>
            <a:endParaRPr kumimoji="1" lang="ja-JP" altLang="en-US"/>
          </a:p>
        </p:txBody>
      </p:sp>
      <p:sp>
        <p:nvSpPr>
          <p:cNvPr id="4" name="フッター プレースホルダー 3">
            <a:extLst>
              <a:ext uri="{FF2B5EF4-FFF2-40B4-BE49-F238E27FC236}">
                <a16:creationId xmlns:a16="http://schemas.microsoft.com/office/drawing/2014/main" id="{0467B057-5478-3B4A-8EEB-ECFD4B5A02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119C7E4-D968-8447-A7AE-83E5393F4A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E84D8C-9B77-274B-B395-DD49772EFCEA}" type="slidenum">
              <a:rPr kumimoji="1" lang="ja-JP" altLang="en-US" smtClean="0"/>
              <a:t>‹#›</a:t>
            </a:fld>
            <a:endParaRPr kumimoji="1" lang="ja-JP" altLang="en-US"/>
          </a:p>
        </p:txBody>
      </p:sp>
    </p:spTree>
    <p:extLst>
      <p:ext uri="{BB962C8B-B14F-4D97-AF65-F5344CB8AC3E}">
        <p14:creationId xmlns:p14="http://schemas.microsoft.com/office/powerpoint/2010/main" val="3155297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7720E-E7BB-4F25-94B9-9021F1DB2447}" type="datetimeFigureOut">
              <a:rPr kumimoji="1" lang="ja-JP" altLang="en-US" smtClean="0"/>
              <a:t>2025/6/24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7FE98-A034-45B8-ABD5-71A640439107}" type="slidenum">
              <a:rPr kumimoji="1" lang="ja-JP" altLang="en-US" smtClean="0"/>
              <a:t>‹#›</a:t>
            </a:fld>
            <a:endParaRPr kumimoji="1" lang="ja-JP" altLang="en-US"/>
          </a:p>
        </p:txBody>
      </p:sp>
    </p:spTree>
    <p:extLst>
      <p:ext uri="{BB962C8B-B14F-4D97-AF65-F5344CB8AC3E}">
        <p14:creationId xmlns:p14="http://schemas.microsoft.com/office/powerpoint/2010/main" val="17883983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0</a:t>
            </a:fld>
            <a:endParaRPr kumimoji="1" lang="ja-JP" altLang="en-US"/>
          </a:p>
        </p:txBody>
      </p:sp>
    </p:spTree>
    <p:extLst>
      <p:ext uri="{BB962C8B-B14F-4D97-AF65-F5344CB8AC3E}">
        <p14:creationId xmlns:p14="http://schemas.microsoft.com/office/powerpoint/2010/main" val="2321098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皆さん、</a:t>
            </a:r>
            <a:r>
              <a:rPr kumimoji="1" lang="en-US" altLang="ja-JP" sz="1200" dirty="0"/>
              <a:t>PC</a:t>
            </a:r>
            <a:r>
              <a:rPr kumimoji="1" lang="ja-JP" altLang="en-US" sz="1200" dirty="0"/>
              <a:t>を持参いただいているかと思いますのでまずは</a:t>
            </a:r>
            <a:r>
              <a:rPr kumimoji="1" lang="en-US" altLang="ja-JP" sz="1200" dirty="0" err="1"/>
              <a:t>Sansan</a:t>
            </a:r>
            <a:r>
              <a:rPr kumimoji="1" lang="ja-JP" altLang="en-US" sz="1200" dirty="0"/>
              <a:t>にログインしてみてください。</a:t>
            </a:r>
            <a:endParaRPr kumimoji="1" lang="en-US" altLang="ja-JP" sz="1200" dirty="0"/>
          </a:p>
          <a:p>
            <a:endParaRPr kumimoji="1" lang="en-US" altLang="ja-JP" sz="1200" dirty="0"/>
          </a:p>
          <a:p>
            <a:r>
              <a:rPr kumimoji="1" lang="ja-JP" altLang="en-US" sz="1200" dirty="0"/>
              <a:t>（利用開始日→）●</a:t>
            </a:r>
            <a:r>
              <a:rPr kumimoji="1" lang="en-US" altLang="ja-JP" sz="1200" dirty="0"/>
              <a:t>/×</a:t>
            </a:r>
            <a:r>
              <a:rPr kumimoji="1" lang="ja-JP" altLang="en-US" sz="1200" dirty="0"/>
              <a:t>にログイン情報の案内メールを皆さんに送信しています。</a:t>
            </a:r>
            <a:endParaRPr kumimoji="1" lang="en-US" altLang="ja-JP" sz="1200" dirty="0"/>
          </a:p>
          <a:p>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sz="1200" dirty="0"/>
          </a:p>
          <a:p>
            <a:endParaRPr kumimoji="1"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9</a:t>
            </a:fld>
            <a:endParaRPr kumimoji="1" lang="ja-JP" altLang="en-US"/>
          </a:p>
        </p:txBody>
      </p:sp>
    </p:spTree>
    <p:extLst>
      <p:ext uri="{BB962C8B-B14F-4D97-AF65-F5344CB8AC3E}">
        <p14:creationId xmlns:p14="http://schemas.microsoft.com/office/powerpoint/2010/main" val="661048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メールを開くと</a:t>
            </a:r>
            <a:r>
              <a:rPr kumimoji="1" lang="en-US" altLang="ja-JP" sz="1200" dirty="0" err="1"/>
              <a:t>Sansan</a:t>
            </a:r>
            <a:r>
              <a:rPr kumimoji="1" lang="ja-JP" altLang="en-US" sz="1200" dirty="0"/>
              <a:t>へのアクセス</a:t>
            </a:r>
            <a:r>
              <a:rPr kumimoji="1" lang="en-US" altLang="ja-JP" sz="1200" dirty="0"/>
              <a:t>URL</a:t>
            </a:r>
            <a:r>
              <a:rPr kumimoji="1" lang="ja-JP" altLang="en-US" sz="1200" dirty="0"/>
              <a:t>が記載されてますので、初めての方はアクセスしてログインをお願いします。</a:t>
            </a:r>
            <a:endParaRPr kumimoji="1" lang="en-US" altLang="ja-JP" sz="1200" dirty="0"/>
          </a:p>
          <a:p>
            <a:r>
              <a:rPr kumimoji="1" lang="ja-JP" altLang="en-US" sz="1200" dirty="0"/>
              <a:t>初回ログイン時はパスワードの設定を求められますので、ご自身で任意のパスワードを設定してください。</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sz="1200" dirty="0"/>
          </a:p>
          <a:p>
            <a:endParaRPr kumimoji="1" lang="en-US" altLang="ja-JP" sz="1200"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10</a:t>
            </a:fld>
            <a:endParaRPr kumimoji="1" lang="ja-JP" altLang="en-US"/>
          </a:p>
        </p:txBody>
      </p:sp>
    </p:spTree>
    <p:extLst>
      <p:ext uri="{BB962C8B-B14F-4D97-AF65-F5344CB8AC3E}">
        <p14:creationId xmlns:p14="http://schemas.microsoft.com/office/powerpoint/2010/main" val="14019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お気に入り（ブックマーク）に必ず登録していただくようお願いします。</a:t>
            </a:r>
            <a:endParaRPr kumimoji="1" lang="en-US" altLang="ja-JP" sz="1200" dirty="0"/>
          </a:p>
          <a:p>
            <a:r>
              <a:rPr kumimoji="1" lang="ja-JP" altLang="en-US" sz="1200" dirty="0"/>
              <a:t>後ほどご紹介しますが、スマートフォンアプリも</a:t>
            </a:r>
            <a:r>
              <a:rPr kumimoji="1" lang="en-US" altLang="ja-JP" sz="1200" dirty="0"/>
              <a:t>PC</a:t>
            </a:r>
            <a:r>
              <a:rPr kumimoji="1" lang="ja-JP" altLang="en-US" sz="1200" dirty="0"/>
              <a:t>用のパスワードと同じメールアドレス、パスワードでログインが可能です。</a:t>
            </a:r>
            <a:endParaRPr kumimoji="1" lang="en-US" altLang="ja-JP" sz="1200"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11</a:t>
            </a:fld>
            <a:endParaRPr kumimoji="1" lang="ja-JP" altLang="en-US"/>
          </a:p>
        </p:txBody>
      </p:sp>
    </p:spTree>
    <p:extLst>
      <p:ext uri="{BB962C8B-B14F-4D97-AF65-F5344CB8AC3E}">
        <p14:creationId xmlns:p14="http://schemas.microsoft.com/office/powerpoint/2010/main" val="4203340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ではまず、人物情報について説明いたします。人物情報は名刺管理から検索することが可能です。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12</a:t>
            </a:fld>
            <a:endParaRPr kumimoji="1" lang="ja-JP" altLang="en-US"/>
          </a:p>
        </p:txBody>
      </p:sp>
    </p:spTree>
    <p:extLst>
      <p:ext uri="{BB962C8B-B14F-4D97-AF65-F5344CB8AC3E}">
        <p14:creationId xmlns:p14="http://schemas.microsoft.com/office/powerpoint/2010/main" val="283565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名刺管理では、社内の接点を人物を起点に検索することができるようになっています。</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例えばこれから会う方に社内で過去誰がお会いしているかを確認したい時、</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検索対象を資料のように「全体」にして検索すると、他の方が交換した名刺もすべて確認いただけます。</a:t>
            </a:r>
            <a:endParaRPr kumimoji="1" lang="en-US" altLang="ja-JP"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人物のお名前をクリックすると、人物詳細画面に遷移するようになっています。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13</a:t>
            </a:fld>
            <a:endParaRPr kumimoji="1" lang="ja-JP" altLang="en-US"/>
          </a:p>
        </p:txBody>
      </p:sp>
    </p:spTree>
    <p:extLst>
      <p:ext uri="{BB962C8B-B14F-4D97-AF65-F5344CB8AC3E}">
        <p14:creationId xmlns:p14="http://schemas.microsoft.com/office/powerpoint/2010/main" val="3682669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詳細検索、をクリックしていただくと、より詳しい条件で絞り込むことが可能です。役職、エリア、名刺交換日や、その他の項目にも条件が様々ありますので、是非ご活用ください。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検索結果から、人物のお名前をクリックすると、人物詳細画面に遷移するようになっています。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AA3482-9AE1-4C1E-92AF-A37F7CE644A1}" type="slidenum">
              <a:rPr kumimoji="1" lang="ja-JP" altLang="en-US" smtClean="0"/>
              <a:t>14</a:t>
            </a:fld>
            <a:endParaRPr kumimoji="1" lang="ja-JP" altLang="en-US"/>
          </a:p>
        </p:txBody>
      </p:sp>
    </p:spTree>
    <p:extLst>
      <p:ext uri="{BB962C8B-B14F-4D97-AF65-F5344CB8AC3E}">
        <p14:creationId xmlns:p14="http://schemas.microsoft.com/office/powerpoint/2010/main" val="299441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人物詳細画面では、その人物の経歴や紐づく商談記録の確認、メッセージのやりとりなどが可能です。社内で誰かが最新情報を持っていれば、社内の全ユーザーが最新情報を活用することができます。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AA3482-9AE1-4C1E-92AF-A37F7CE644A1}" type="slidenum">
              <a:rPr kumimoji="1" lang="ja-JP" altLang="en-US" smtClean="0"/>
              <a:t>15</a:t>
            </a:fld>
            <a:endParaRPr kumimoji="1" lang="ja-JP" altLang="en-US"/>
          </a:p>
        </p:txBody>
      </p:sp>
    </p:spTree>
    <p:extLst>
      <p:ext uri="{BB962C8B-B14F-4D97-AF65-F5344CB8AC3E}">
        <p14:creationId xmlns:p14="http://schemas.microsoft.com/office/powerpoint/2010/main" val="23888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dirty="0">
                <a:solidFill>
                  <a:schemeClr val="bg1"/>
                </a:solidFill>
                <a:latin typeface="Yu Gothic" panose="020B0400000000000000" pitchFamily="34" charset="-128"/>
                <a:ea typeface="Yu Gothic" panose="020B0400000000000000" pitchFamily="34" charset="-128"/>
                <a:cs typeface="Yu Gothic" charset="-128"/>
              </a:rPr>
              <a:t>補足</a:t>
            </a: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dirty="0">
                <a:solidFill>
                  <a:schemeClr val="bg1"/>
                </a:solidFill>
                <a:latin typeface="Yu Gothic" panose="020B0400000000000000" pitchFamily="34" charset="-128"/>
                <a:ea typeface="Yu Gothic" panose="020B0400000000000000" pitchFamily="34" charset="-128"/>
                <a:cs typeface="Yu Gothic" charset="-128"/>
              </a:rPr>
              <a:t>次ページ以降の「企業データベース」についてご契約がない場合は、スライドを削除してご説明ください。</a:t>
            </a:r>
          </a:p>
          <a:p>
            <a:pPr algn="l"/>
            <a:endParaRPr kumimoji="1" lang="ja-JP" altLang="en-US"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16</a:t>
            </a:fld>
            <a:endParaRPr kumimoji="1" lang="ja-JP" altLang="en-US"/>
          </a:p>
        </p:txBody>
      </p:sp>
    </p:spTree>
    <p:extLst>
      <p:ext uri="{BB962C8B-B14F-4D97-AF65-F5344CB8AC3E}">
        <p14:creationId xmlns:p14="http://schemas.microsoft.com/office/powerpoint/2010/main" val="1779231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a:t>
            </a:r>
            <a:r>
              <a:rPr kumimoji="1" lang="en-US" altLang="ja-JP" dirty="0"/>
              <a:t>PC</a:t>
            </a:r>
            <a:r>
              <a:rPr kumimoji="1" lang="ja-JP" altLang="en-US" dirty="0"/>
              <a:t>活用の中で重要な企業データベースについて、お話します。企業データベースとは、その名の通り企業を起点に検索ができる機能です。リスト化や、ターゲティングに活用できます。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17</a:t>
            </a:fld>
            <a:endParaRPr kumimoji="1" lang="ja-JP" altLang="en-US"/>
          </a:p>
        </p:txBody>
      </p:sp>
    </p:spTree>
    <p:extLst>
      <p:ext uri="{BB962C8B-B14F-4D97-AF65-F5344CB8AC3E}">
        <p14:creationId xmlns:p14="http://schemas.microsoft.com/office/powerpoint/2010/main" val="3273584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游ゴシック" panose="020B0400000000000000" pitchFamily="50" charset="-128"/>
                <a:ea typeface="游ゴシック" panose="020B0400000000000000" pitchFamily="50" charset="-128"/>
              </a:rPr>
              <a:t>企業、というタブを開いていただくと、検索画面がでてきます。</a:t>
            </a:r>
            <a:endParaRPr lang="en-US" altLang="ja-JP" sz="1200" b="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游ゴシック" panose="020B0400000000000000" pitchFamily="50" charset="-128"/>
                <a:ea typeface="游ゴシック" panose="020B0400000000000000" pitchFamily="50" charset="-128"/>
              </a:rPr>
              <a:t>左側では、営業戦略に合わせて、所在地や従業員数規模、業種などで絞り込みをかけた検索ができるようになっています。</a:t>
            </a:r>
            <a:endParaRPr lang="en-US" altLang="ja-JP" sz="1200" b="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latin typeface="游ゴシック" panose="020B0400000000000000" pitchFamily="50" charset="-128"/>
                <a:ea typeface="游ゴシック" panose="020B0400000000000000" pitchFamily="50" charset="-128"/>
              </a:rPr>
              <a:t>右側で「接点あり」を選択すると、名刺交換日や検索範囲等から接点のある企業を抽出することが出来ます。</a:t>
            </a:r>
            <a:endParaRPr lang="en-US" altLang="ja-JP" sz="1200" b="0"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18</a:t>
            </a:fld>
            <a:endParaRPr kumimoji="1" lang="ja-JP" altLang="en-US"/>
          </a:p>
        </p:txBody>
      </p:sp>
    </p:spTree>
    <p:extLst>
      <p:ext uri="{BB962C8B-B14F-4D97-AF65-F5344CB8AC3E}">
        <p14:creationId xmlns:p14="http://schemas.microsoft.com/office/powerpoint/2010/main" val="3059563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a:t>
            </a:fld>
            <a:endParaRPr kumimoji="1" lang="ja-JP" altLang="en-US"/>
          </a:p>
        </p:txBody>
      </p:sp>
    </p:spTree>
    <p:extLst>
      <p:ext uri="{BB962C8B-B14F-4D97-AF65-F5344CB8AC3E}">
        <p14:creationId xmlns:p14="http://schemas.microsoft.com/office/powerpoint/2010/main" val="1013889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続いて、企業情報を確認いただく際の手順をご案内します。</a:t>
            </a:r>
            <a:endParaRPr kumimoji="1" lang="en-US" altLang="ja-JP" dirty="0"/>
          </a:p>
          <a:p>
            <a:r>
              <a:rPr kumimoji="1" lang="ja-JP" altLang="en-US" dirty="0"/>
              <a:t>検索した一覧画面から会社名をクリックすると、会社情報を確認できます。</a:t>
            </a:r>
            <a:endParaRPr kumimoji="1" lang="en-US" altLang="ja-JP" dirty="0"/>
          </a:p>
          <a:p>
            <a:endParaRPr kumimoji="1" lang="en-US" altLang="ja-JP" dirty="0"/>
          </a:p>
          <a:p>
            <a:r>
              <a:rPr kumimoji="1" lang="ja-JP" altLang="en-US" dirty="0"/>
              <a:t>（次のページへ）</a:t>
            </a: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19</a:t>
            </a:fld>
            <a:endParaRPr kumimoji="1" lang="ja-JP" altLang="en-US"/>
          </a:p>
        </p:txBody>
      </p:sp>
    </p:spTree>
    <p:extLst>
      <p:ext uri="{BB962C8B-B14F-4D97-AF65-F5344CB8AC3E}">
        <p14:creationId xmlns:p14="http://schemas.microsoft.com/office/powerpoint/2010/main" val="2195955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rgbClr val="004E98"/>
                </a:solidFill>
                <a:latin typeface="游ゴシック" panose="020B0400000000000000" pitchFamily="50" charset="-128"/>
                <a:ea typeface="游ゴシック" panose="020B0400000000000000" pitchFamily="50" charset="-128"/>
              </a:rPr>
              <a:t>会社フォローをすると、自身が名刺を所有していなくても、その企業のニュースを受け取ることができます。注力企業をフォローしておきましょう。</a:t>
            </a: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20</a:t>
            </a:fld>
            <a:endParaRPr kumimoji="1" lang="ja-JP" altLang="en-US"/>
          </a:p>
        </p:txBody>
      </p:sp>
    </p:spTree>
    <p:extLst>
      <p:ext uri="{BB962C8B-B14F-4D97-AF65-F5344CB8AC3E}">
        <p14:creationId xmlns:p14="http://schemas.microsoft.com/office/powerpoint/2010/main" val="566003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「財務・業績」タブでは、公開されている外部の情報ソースから収集された情報を元に、財務・業績情報が表示されます。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21</a:t>
            </a:fld>
            <a:endParaRPr kumimoji="1" lang="ja-JP" altLang="en-US"/>
          </a:p>
        </p:txBody>
      </p:sp>
    </p:spTree>
    <p:extLst>
      <p:ext uri="{BB962C8B-B14F-4D97-AF65-F5344CB8AC3E}">
        <p14:creationId xmlns:p14="http://schemas.microsoft.com/office/powerpoint/2010/main" val="1858560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財務・業績の下にスクロールすると</a:t>
            </a:r>
            <a:r>
              <a:rPr kumimoji="1" lang="ja-JP" altLang="en-US" dirty="0"/>
              <a:t>分析レポートがあります。決算短信を</a:t>
            </a:r>
            <a:r>
              <a:rPr kumimoji="1" lang="en-US" altLang="ja-JP" dirty="0"/>
              <a:t>AI</a:t>
            </a:r>
            <a:r>
              <a:rPr kumimoji="1" lang="ja-JP" altLang="en-US" dirty="0"/>
              <a:t>が分析し、グラフでわかりやすく表示しているので、財務知識がなくても直感的に理解することが可能です。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22</a:t>
            </a:fld>
            <a:endParaRPr kumimoji="1" lang="ja-JP" altLang="en-US"/>
          </a:p>
        </p:txBody>
      </p:sp>
    </p:spTree>
    <p:extLst>
      <p:ext uri="{BB962C8B-B14F-4D97-AF65-F5344CB8AC3E}">
        <p14:creationId xmlns:p14="http://schemas.microsoft.com/office/powerpoint/2010/main" val="2340479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接点から自動的に生成する、組織ツリーについてもご紹介します。組織ツリーでは、所有者情報にチェックをして開くと、該当企業の方に、いつ誰が会ったのかがわかるようになっています。</a:t>
            </a:r>
            <a:r>
              <a:rPr kumimoji="1" lang="ja-JP" altLang="en-US" sz="1200" b="1" i="0" u="none" strike="noStrike" kern="1200" cap="none" spc="0" normalizeH="0" baseline="0" noProof="0" dirty="0">
                <a:ln>
                  <a:noFill/>
                </a:ln>
                <a:solidFill>
                  <a:srgbClr val="004E98"/>
                </a:solidFill>
                <a:effectLst/>
                <a:uLnTx/>
                <a:uFillTx/>
                <a:latin typeface="游ゴシック"/>
                <a:ea typeface="游ゴシック"/>
              </a:rPr>
              <a:t>新</a:t>
            </a:r>
            <a:r>
              <a:rPr lang="ja-JP" altLang="en-US" sz="1200" dirty="0">
                <a:solidFill>
                  <a:srgbClr val="004E98"/>
                </a:solidFill>
                <a:latin typeface="游ゴシック"/>
                <a:ea typeface="游ゴシック"/>
              </a:rPr>
              <a:t>た</a:t>
            </a:r>
            <a:r>
              <a:rPr kumimoji="1" lang="ja-JP" altLang="en-US" sz="1200" b="1" i="0" u="none" strike="noStrike" kern="1200" cap="none" spc="0" normalizeH="0" baseline="0" noProof="0" dirty="0">
                <a:ln>
                  <a:noFill/>
                </a:ln>
                <a:solidFill>
                  <a:srgbClr val="004E98"/>
                </a:solidFill>
                <a:effectLst/>
                <a:uLnTx/>
                <a:uFillTx/>
                <a:latin typeface="游ゴシック"/>
                <a:ea typeface="游ゴシック"/>
              </a:rPr>
              <a:t>な部署</a:t>
            </a:r>
            <a:r>
              <a:rPr lang="ja-JP" altLang="en-US" sz="1200" dirty="0">
                <a:solidFill>
                  <a:srgbClr val="004E98"/>
                </a:solidFill>
                <a:latin typeface="游ゴシック"/>
                <a:ea typeface="游ゴシック"/>
              </a:rPr>
              <a:t>へ</a:t>
            </a:r>
            <a:r>
              <a:rPr kumimoji="1" lang="ja-JP" altLang="en-US" sz="1200" b="1" i="0" u="none" strike="noStrike" kern="1200" cap="none" spc="0" normalizeH="0" baseline="0" noProof="0" dirty="0">
                <a:ln>
                  <a:noFill/>
                </a:ln>
                <a:solidFill>
                  <a:srgbClr val="004E98"/>
                </a:solidFill>
                <a:effectLst/>
                <a:uLnTx/>
                <a:uFillTx/>
                <a:latin typeface="游ゴシック"/>
                <a:ea typeface="游ゴシック"/>
              </a:rPr>
              <a:t>つながり</a:t>
            </a:r>
            <a:r>
              <a:rPr lang="ja-JP" altLang="en-US" sz="1200" dirty="0">
                <a:solidFill>
                  <a:srgbClr val="004E98"/>
                </a:solidFill>
                <a:latin typeface="游ゴシック"/>
                <a:ea typeface="游ゴシック"/>
              </a:rPr>
              <a:t>の可能性を拡げられることができる機能です。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23</a:t>
            </a:fld>
            <a:endParaRPr kumimoji="1" lang="ja-JP" altLang="en-US"/>
          </a:p>
        </p:txBody>
      </p:sp>
    </p:spTree>
    <p:extLst>
      <p:ext uri="{BB962C8B-B14F-4D97-AF65-F5344CB8AC3E}">
        <p14:creationId xmlns:p14="http://schemas.microsoft.com/office/powerpoint/2010/main" val="3481838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ほどの組織ツリーでは人ごとの表示でしたが、接点マップという機能では、部署ごとに可視化して確認することができます。該当企業の部署別にどのくらい接点があるかを俯瞰してみることができるので、例えば（違和感のないシーンを入れる→）「営業ツールを販売したいのに、営業部門の本部長級以上に会えていない」など、次の打ち手を考えること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24</a:t>
            </a:fld>
            <a:endParaRPr kumimoji="1" lang="ja-JP" altLang="en-US"/>
          </a:p>
        </p:txBody>
      </p:sp>
    </p:spTree>
    <p:extLst>
      <p:ext uri="{BB962C8B-B14F-4D97-AF65-F5344CB8AC3E}">
        <p14:creationId xmlns:p14="http://schemas.microsoft.com/office/powerpoint/2010/main" val="3668939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接点がある部署の場合は、クリックしていただくと接点のある人物の情報が見られるようになっています。このリンクをクリックすると、人物情報に遷移します。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3AA3482-9AE1-4C1E-92AF-A37F7CE644A1}" type="slidenum">
              <a:rPr kumimoji="1" lang="ja-JP" altLang="en-US" smtClean="0"/>
              <a:t>25</a:t>
            </a:fld>
            <a:endParaRPr kumimoji="1" lang="ja-JP" altLang="en-US"/>
          </a:p>
        </p:txBody>
      </p:sp>
    </p:spTree>
    <p:extLst>
      <p:ext uri="{BB962C8B-B14F-4D97-AF65-F5344CB8AC3E}">
        <p14:creationId xmlns:p14="http://schemas.microsoft.com/office/powerpoint/2010/main" val="1714986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それでは続いて、スマートフォンアプリから</a:t>
            </a:r>
            <a:r>
              <a:rPr kumimoji="1" lang="en-US" altLang="ja-JP" dirty="0" err="1"/>
              <a:t>Sansan</a:t>
            </a:r>
            <a:r>
              <a:rPr kumimoji="1" lang="ja-JP" altLang="en-US" dirty="0"/>
              <a:t>を利用する際の操作方法を案内します。</a:t>
            </a:r>
            <a:endParaRPr kumimoji="1" lang="en-US" altLang="ja-JP" dirty="0"/>
          </a:p>
          <a:p>
            <a:endParaRPr kumimoji="1" lang="en-US" altLang="ja-JP" dirty="0"/>
          </a:p>
          <a:p>
            <a:r>
              <a:rPr kumimoji="1" lang="ja-JP" altLang="en-US" dirty="0"/>
              <a:t>（次ページへ）</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26</a:t>
            </a:fld>
            <a:endParaRPr kumimoji="1" lang="ja-JP" altLang="en-US"/>
          </a:p>
        </p:txBody>
      </p:sp>
    </p:spTree>
    <p:extLst>
      <p:ext uri="{BB962C8B-B14F-4D97-AF65-F5344CB8AC3E}">
        <p14:creationId xmlns:p14="http://schemas.microsoft.com/office/powerpoint/2010/main" val="1058698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お使いのアプリストア（</a:t>
            </a:r>
            <a:r>
              <a:rPr kumimoji="1" lang="en-US" altLang="ja-JP" dirty="0"/>
              <a:t>iPhone</a:t>
            </a:r>
            <a:r>
              <a:rPr kumimoji="1" lang="ja-JP" altLang="en-US" dirty="0"/>
              <a:t>→</a:t>
            </a:r>
            <a:r>
              <a:rPr kumimoji="1" lang="en-US" altLang="ja-JP" dirty="0"/>
              <a:t>AppStore</a:t>
            </a:r>
            <a:r>
              <a:rPr kumimoji="1" lang="ja-JP" altLang="en-US" dirty="0"/>
              <a:t>、</a:t>
            </a:r>
            <a:r>
              <a:rPr kumimoji="1" lang="en-US" altLang="ja-JP" dirty="0"/>
              <a:t>Android</a:t>
            </a:r>
            <a:r>
              <a:rPr kumimoji="1" lang="ja-JP" altLang="en-US" dirty="0"/>
              <a:t>→</a:t>
            </a:r>
            <a:r>
              <a:rPr kumimoji="1" lang="en-US" altLang="ja-JP" dirty="0"/>
              <a:t>Google Play</a:t>
            </a:r>
            <a:r>
              <a:rPr kumimoji="1" lang="ja-JP" altLang="en-US" dirty="0"/>
              <a:t>）にて、</a:t>
            </a:r>
            <a:endParaRPr kumimoji="1" lang="en-US" altLang="ja-JP" dirty="0"/>
          </a:p>
          <a:p>
            <a:r>
              <a:rPr kumimoji="1" lang="ja-JP" altLang="en-US" dirty="0"/>
              <a:t>「</a:t>
            </a:r>
            <a:r>
              <a:rPr kumimoji="1" lang="en-US" altLang="ja-JP" dirty="0"/>
              <a:t>Sansan</a:t>
            </a:r>
            <a:r>
              <a:rPr kumimoji="1" lang="ja-JP" altLang="en-US" dirty="0"/>
              <a:t>」と検索してアプリをダウンロードしましょう。</a:t>
            </a:r>
            <a:endParaRPr kumimoji="1" lang="en-US" altLang="ja-JP" dirty="0"/>
          </a:p>
          <a:p>
            <a:r>
              <a:rPr kumimoji="1" lang="ja-JP" altLang="en-US" dirty="0"/>
              <a:t>ログイン情報はパソコンから</a:t>
            </a:r>
            <a:r>
              <a:rPr kumimoji="1" lang="en-US" altLang="ja-JP" dirty="0"/>
              <a:t>Sansan</a:t>
            </a:r>
            <a:r>
              <a:rPr kumimoji="1" lang="ja-JP" altLang="en-US" dirty="0"/>
              <a:t>へアクセスする際の情報と同じです。</a:t>
            </a:r>
            <a:endParaRPr kumimoji="1" lang="en-US" altLang="ja-JP" dirty="0"/>
          </a:p>
          <a:p>
            <a:endParaRPr kumimoji="1" lang="en-US" altLang="ja-JP" dirty="0"/>
          </a:p>
          <a:p>
            <a:r>
              <a:rPr kumimoji="1" lang="ja-JP" altLang="en-US" dirty="0"/>
              <a:t>最初にログインする際だけ、名刺情報を同期するため、少し時間がかかります。</a:t>
            </a:r>
            <a:endParaRPr kumimoji="1" lang="en-US" altLang="ja-JP" dirty="0"/>
          </a:p>
          <a:p>
            <a:endParaRPr kumimoji="1" lang="en-US" altLang="ja-JP" dirty="0"/>
          </a:p>
          <a:p>
            <a:r>
              <a:rPr kumimoji="1" lang="ja-JP" altLang="en-US" dirty="0"/>
              <a:t>（次のページへ）</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27</a:t>
            </a:fld>
            <a:endParaRPr kumimoji="1" lang="ja-JP" altLang="en-US"/>
          </a:p>
        </p:txBody>
      </p:sp>
    </p:spTree>
    <p:extLst>
      <p:ext uri="{BB962C8B-B14F-4D97-AF65-F5344CB8AC3E}">
        <p14:creationId xmlns:p14="http://schemas.microsoft.com/office/powerpoint/2010/main" val="712493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ja-JP" altLang="en-US" sz="1200" b="0" dirty="0">
                <a:latin typeface="Yu Gothic" panose="020B0400000000000000" pitchFamily="34" charset="-128"/>
                <a:ea typeface="Yu Gothic" panose="020B0400000000000000" pitchFamily="34" charset="-128"/>
                <a:cs typeface="Yu Gothic" charset="-128"/>
              </a:rPr>
              <a:t>使い方については、動画をご覧ください。</a:t>
            </a:r>
            <a:br>
              <a:rPr kumimoji="1" lang="en-US" altLang="ja-JP" sz="1200" b="0" dirty="0">
                <a:latin typeface="Yu Gothic" panose="020B0400000000000000" pitchFamily="34" charset="-128"/>
                <a:ea typeface="Yu Gothic" panose="020B0400000000000000" pitchFamily="34" charset="-128"/>
                <a:cs typeface="Yu Gothic" charset="-128"/>
              </a:rPr>
            </a:br>
            <a:br>
              <a:rPr kumimoji="1" lang="en-US" altLang="ja-JP" sz="1200" b="0" dirty="0">
                <a:latin typeface="Yu Gothic" panose="020B0400000000000000" pitchFamily="34" charset="-128"/>
                <a:ea typeface="Yu Gothic" panose="020B0400000000000000" pitchFamily="34" charset="-128"/>
                <a:cs typeface="Yu Gothic" charset="-128"/>
              </a:rPr>
            </a:br>
            <a:r>
              <a:rPr kumimoji="1" lang="ja-JP" altLang="en-US" sz="1200" b="0" dirty="0">
                <a:latin typeface="Yu Gothic" panose="020B0400000000000000" pitchFamily="34" charset="-128"/>
                <a:ea typeface="Yu Gothic" panose="020B0400000000000000" pitchFamily="34" charset="-128"/>
                <a:cs typeface="Yu Gothic" charset="-128"/>
              </a:rPr>
              <a:t>（クリックし動画を再生）</a:t>
            </a:r>
            <a:endParaRPr kumimoji="1" lang="en-US" altLang="ja-JP" sz="1200" b="0" dirty="0">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latin typeface="Yu Gothic" panose="020B0400000000000000" pitchFamily="34" charset="-128"/>
              <a:ea typeface="Yu Gothic" panose="020B0400000000000000" pitchFamily="34" charset="-128"/>
              <a:cs typeface="Yu Gothic" charset="-128"/>
            </a:endParaRPr>
          </a:p>
          <a:p>
            <a:pPr algn="l">
              <a:spcBef>
                <a:spcPts val="800"/>
              </a:spcBef>
            </a:pPr>
            <a:r>
              <a:rPr kumimoji="1" lang="ja-JP" altLang="en-US" sz="1200" b="0" dirty="0">
                <a:latin typeface="Yu Gothic" panose="020B0400000000000000" pitchFamily="34" charset="-128"/>
                <a:ea typeface="Yu Gothic" panose="020B0400000000000000" pitchFamily="34" charset="-128"/>
                <a:cs typeface="Yu Gothic" charset="-128"/>
              </a:rPr>
              <a:t>（動画が終了したら次のページへ）</a:t>
            </a:r>
            <a:endParaRPr kumimoji="1" lang="en-US" altLang="ja-JP" sz="1200" b="0" dirty="0">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latin typeface="Yu Gothic" panose="020B0400000000000000" pitchFamily="34" charset="-128"/>
              <a:ea typeface="Yu Gothic" panose="020B0400000000000000" pitchFamily="34" charset="-128"/>
              <a:cs typeface="Yu Gothic" charset="-128"/>
            </a:endParaRPr>
          </a:p>
          <a:p>
            <a:pPr algn="l">
              <a:spcBef>
                <a:spcPts val="800"/>
              </a:spcBef>
            </a:pPr>
            <a:r>
              <a:rPr kumimoji="1" lang="en-US" altLang="ja-JP" sz="1200" b="0" dirty="0">
                <a:latin typeface="Yu Gothic" panose="020B0400000000000000" pitchFamily="34" charset="-128"/>
                <a:ea typeface="Yu Gothic" panose="020B0400000000000000" pitchFamily="34" charset="-128"/>
                <a:cs typeface="Yu Gothic" charset="-128"/>
              </a:rPr>
              <a:t>【</a:t>
            </a:r>
            <a:r>
              <a:rPr kumimoji="1" lang="ja-JP" altLang="en-US" sz="1200" b="0" dirty="0">
                <a:latin typeface="Yu Gothic" panose="020B0400000000000000" pitchFamily="34" charset="-128"/>
                <a:ea typeface="Yu Gothic" panose="020B0400000000000000" pitchFamily="34" charset="-128"/>
                <a:cs typeface="Yu Gothic" charset="-128"/>
              </a:rPr>
              <a:t>補足</a:t>
            </a:r>
            <a:r>
              <a:rPr kumimoji="1" lang="en-US" altLang="ja-JP" sz="1200" b="0" dirty="0">
                <a:latin typeface="Yu Gothic" panose="020B0400000000000000" pitchFamily="34" charset="-128"/>
                <a:ea typeface="Yu Gothic" panose="020B0400000000000000" pitchFamily="34" charset="-128"/>
                <a:cs typeface="Yu Gothic" charset="-128"/>
              </a:rPr>
              <a:t>】</a:t>
            </a:r>
          </a:p>
          <a:p>
            <a:pPr algn="l">
              <a:spcBef>
                <a:spcPts val="800"/>
              </a:spcBef>
            </a:pPr>
            <a:r>
              <a:rPr kumimoji="1" lang="ja-JP" altLang="en-US" sz="1200" b="0" dirty="0">
                <a:latin typeface="Yu Gothic" panose="020B0400000000000000" pitchFamily="34" charset="-128"/>
                <a:ea typeface="Yu Gothic" panose="020B0400000000000000" pitchFamily="34" charset="-128"/>
                <a:cs typeface="Yu Gothic" charset="-128"/>
              </a:rPr>
              <a:t>動画ページが開かない場合は、こちらの</a:t>
            </a:r>
            <a:r>
              <a:rPr kumimoji="1" lang="en-US" altLang="ja-JP" sz="1200" b="0" dirty="0">
                <a:latin typeface="Yu Gothic" panose="020B0400000000000000" pitchFamily="34" charset="-128"/>
                <a:ea typeface="Yu Gothic" panose="020B0400000000000000" pitchFamily="34" charset="-128"/>
                <a:cs typeface="Yu Gothic" charset="-128"/>
              </a:rPr>
              <a:t>URL</a:t>
            </a:r>
            <a:r>
              <a:rPr kumimoji="1" lang="ja-JP" altLang="en-US" sz="1200" b="0" dirty="0">
                <a:latin typeface="Yu Gothic" panose="020B0400000000000000" pitchFamily="34" charset="-128"/>
                <a:ea typeface="Yu Gothic" panose="020B0400000000000000" pitchFamily="34" charset="-128"/>
                <a:cs typeface="Yu Gothic" charset="-128"/>
              </a:rPr>
              <a:t>をコピーしてブラウザのアドレスバーへ貼り付けてください。</a:t>
            </a:r>
            <a:endParaRPr kumimoji="1" lang="en-US" altLang="ja-JP" sz="1200" b="0" dirty="0">
              <a:latin typeface="Yu Gothic" panose="020B0400000000000000" pitchFamily="34" charset="-128"/>
              <a:ea typeface="Yu Gothic" panose="020B0400000000000000" pitchFamily="34" charset="-128"/>
              <a:cs typeface="Yu Gothic" charset="-128"/>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1" lang="en" altLang="ja-JP" sz="1200" b="0" dirty="0">
                <a:solidFill>
                  <a:schemeClr val="accent2"/>
                </a:solidFill>
              </a:rPr>
              <a:t>https://bcove.video/2LgeR68</a:t>
            </a: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1" lang="en" altLang="ja-JP" sz="1200" b="0" dirty="0">
              <a:solidFill>
                <a:schemeClr val="accent2"/>
              </a:solidFill>
              <a:latin typeface="Yu Gothic" panose="020B0400000000000000" pitchFamily="34" charset="-128"/>
              <a:ea typeface="Yu Gothic" panose="020B0400000000000000" pitchFamily="34" charset="-128"/>
              <a:cs typeface="Yu Gothic" charset="-128"/>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28</a:t>
            </a:fld>
            <a:endParaRPr kumimoji="1" lang="ja-JP" altLang="en-US"/>
          </a:p>
        </p:txBody>
      </p:sp>
    </p:spTree>
    <p:extLst>
      <p:ext uri="{BB962C8B-B14F-4D97-AF65-F5344CB8AC3E}">
        <p14:creationId xmlns:p14="http://schemas.microsoft.com/office/powerpoint/2010/main" val="2075302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a:t>
            </a:fld>
            <a:endParaRPr kumimoji="1" lang="ja-JP" altLang="en-US"/>
          </a:p>
        </p:txBody>
      </p:sp>
    </p:spTree>
    <p:extLst>
      <p:ext uri="{BB962C8B-B14F-4D97-AF65-F5344CB8AC3E}">
        <p14:creationId xmlns:p14="http://schemas.microsoft.com/office/powerpoint/2010/main" val="2851953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a:solidFill>
                  <a:schemeClr val="bg1"/>
                </a:solidFill>
                <a:latin typeface="Yu Gothic" panose="020B0400000000000000" pitchFamily="34" charset="-128"/>
                <a:ea typeface="Yu Gothic" panose="020B0400000000000000" pitchFamily="34" charset="-128"/>
                <a:cs typeface="Yu Gothic" charset="-128"/>
              </a:rPr>
              <a:t>補足</a:t>
            </a: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a:solidFill>
                  <a:schemeClr val="bg1"/>
                </a:solidFill>
                <a:latin typeface="Yu Gothic" panose="020B0400000000000000" pitchFamily="34" charset="-128"/>
                <a:ea typeface="Yu Gothic" panose="020B0400000000000000" pitchFamily="34" charset="-128"/>
                <a:cs typeface="Yu Gothic" charset="-128"/>
              </a:rPr>
              <a:t>次ページの「社内連絡帳機能」は「有償オプション」です。</a:t>
            </a:r>
            <a:endParaRPr kumimoji="1" lang="en-US" altLang="ja-JP" sz="1200" b="0" dirty="0">
              <a:solidFill>
                <a:schemeClr val="bg1"/>
              </a:solidFill>
              <a:latin typeface="Yu Gothic" panose="020B0400000000000000" pitchFamily="34" charset="-128"/>
              <a:ea typeface="Yu Gothic" panose="020B0400000000000000" pitchFamily="34" charset="-128"/>
              <a:cs typeface="Yu Gothic" charset="-128"/>
            </a:endParaRPr>
          </a:p>
          <a:p>
            <a:pPr algn="l">
              <a:spcBef>
                <a:spcPts val="800"/>
              </a:spcBef>
            </a:pPr>
            <a:r>
              <a:rPr lang="ja-JP" altLang="en-US" sz="1200" b="0">
                <a:solidFill>
                  <a:schemeClr val="bg1"/>
                </a:solidFill>
                <a:latin typeface="Yu Gothic" panose="020B0400000000000000" pitchFamily="34" charset="-128"/>
                <a:ea typeface="Yu Gothic" panose="020B0400000000000000" pitchFamily="34" charset="-128"/>
                <a:cs typeface="Yu Gothic" charset="-128"/>
              </a:rPr>
              <a:t>ご契約がない場合は、スライドを削除してご説明ください。</a:t>
            </a:r>
            <a:endParaRPr kumimoji="1" lang="ja-JP" altLang="en-US" sz="1200" b="0">
              <a:solidFill>
                <a:schemeClr val="bg1"/>
              </a:solidFill>
              <a:latin typeface="Yu Gothic" panose="020B0400000000000000" pitchFamily="34" charset="-128"/>
              <a:ea typeface="Yu Gothic" panose="020B0400000000000000" pitchFamily="34" charset="-128"/>
              <a:cs typeface="Yu Gothic" charset="-128"/>
            </a:endParaRPr>
          </a:p>
          <a:p>
            <a:pPr algn="l"/>
            <a:endParaRPr kumimoji="1" lang="ja-JP" altLang="en-US"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29</a:t>
            </a:fld>
            <a:endParaRPr kumimoji="1" lang="ja-JP" altLang="en-US"/>
          </a:p>
        </p:txBody>
      </p:sp>
    </p:spTree>
    <p:extLst>
      <p:ext uri="{BB962C8B-B14F-4D97-AF65-F5344CB8AC3E}">
        <p14:creationId xmlns:p14="http://schemas.microsoft.com/office/powerpoint/2010/main" val="4075008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画面左上の歯車マークより設定を「着信設定」をタップし、設定をオンにしていただくと、</a:t>
            </a:r>
            <a:endParaRPr kumimoji="1" lang="en-US" altLang="ja-JP" dirty="0"/>
          </a:p>
          <a:p>
            <a:r>
              <a:rPr kumimoji="1" lang="ja-JP" altLang="en-US"/>
              <a:t>電話をくれた相手が誰か名刺情報から通知してくれる機能を利用可能です。</a:t>
            </a:r>
            <a:endParaRPr kumimoji="1" lang="en-US" altLang="ja-JP" dirty="0"/>
          </a:p>
          <a:p>
            <a:endParaRPr kumimoji="1" lang="en-US" altLang="ja-JP" dirty="0"/>
          </a:p>
          <a:p>
            <a:r>
              <a:rPr kumimoji="1" lang="ja-JP" altLang="en-US"/>
              <a:t>今までであればいちいち検索したり、登録していた手間も今後はスキャンのみで問題ありません。</a:t>
            </a:r>
            <a:endParaRPr kumimoji="1" lang="en-US" altLang="ja-JP" dirty="0"/>
          </a:p>
          <a:p>
            <a:endParaRPr kumimoji="1" lang="en-US" altLang="ja-JP" dirty="0"/>
          </a:p>
          <a:p>
            <a:r>
              <a:rPr kumimoji="1" lang="ja-JP" altLang="en-US"/>
              <a:t>（次のページへ）</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30</a:t>
            </a:fld>
            <a:endParaRPr kumimoji="1" lang="ja-JP" altLang="en-US"/>
          </a:p>
        </p:txBody>
      </p:sp>
    </p:spTree>
    <p:extLst>
      <p:ext uri="{BB962C8B-B14F-4D97-AF65-F5344CB8AC3E}">
        <p14:creationId xmlns:p14="http://schemas.microsoft.com/office/powerpoint/2010/main" val="1727639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それでは最後に、接点の蓄積方法についてです。非常に重要なので、よく聞いてください。</a:t>
            </a:r>
            <a:endParaRPr kumimoji="1" lang="en-US" altLang="ja-JP" dirty="0"/>
          </a:p>
          <a:p>
            <a:endParaRPr kumimoji="1" lang="en-US" altLang="ja-JP" dirty="0"/>
          </a:p>
          <a:p>
            <a:r>
              <a:rPr kumimoji="1" lang="ja-JP" altLang="en-US" dirty="0"/>
              <a:t>（次のページへ）</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31</a:t>
            </a:fld>
            <a:endParaRPr kumimoji="1" lang="ja-JP" altLang="en-US"/>
          </a:p>
        </p:txBody>
      </p:sp>
    </p:spTree>
    <p:extLst>
      <p:ext uri="{BB962C8B-B14F-4D97-AF65-F5344CB8AC3E}">
        <p14:creationId xmlns:p14="http://schemas.microsoft.com/office/powerpoint/2010/main" val="2361005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まず名刺のスキャン方法から説明します。</a:t>
            </a:r>
            <a:endParaRPr kumimoji="1" lang="en-US" altLang="ja-JP" dirty="0"/>
          </a:p>
          <a:p>
            <a:r>
              <a:rPr kumimoji="1" lang="en-US" altLang="ja-JP" dirty="0" err="1"/>
              <a:t>Sansan</a:t>
            </a:r>
            <a:r>
              <a:rPr kumimoji="1" lang="ja-JP" altLang="en-US" dirty="0"/>
              <a:t>を使いこなすにあたり、日々交換した名刺をきちんとスキャンすることが非常に重要です。</a:t>
            </a:r>
            <a:endParaRPr kumimoji="1" lang="en-US" altLang="ja-JP" dirty="0"/>
          </a:p>
          <a:p>
            <a:r>
              <a:rPr kumimoji="1" lang="ja-JP" altLang="en-US" dirty="0"/>
              <a:t>スキャンの方法はとても簡単ですが、いくつか注意点もありますのでよく聞いてください。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32</a:t>
            </a:fld>
            <a:endParaRPr kumimoji="1" lang="ja-JP" altLang="en-US"/>
          </a:p>
        </p:txBody>
      </p:sp>
    </p:spTree>
    <p:extLst>
      <p:ext uri="{BB962C8B-B14F-4D97-AF65-F5344CB8AC3E}">
        <p14:creationId xmlns:p14="http://schemas.microsoft.com/office/powerpoint/2010/main" val="3802960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まずは、スキャン方法を動画でご覧いただきます。</a:t>
            </a:r>
            <a:br>
              <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rPr>
            </a:br>
            <a:br>
              <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rPr>
            </a:b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（クリックし動画を再生）</a:t>
            </a: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非常に簡単なのが分かってもらえたと思います、それでは次に注意点を案内していきます。</a:t>
            </a: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r>
              <a:rPr lang="ja-JP" altLang="en-US" dirty="0"/>
              <a:t>（次のページへ）</a:t>
            </a: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endPar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r>
              <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rPr>
              <a:t>【</a:t>
            </a: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補足</a:t>
            </a:r>
            <a:r>
              <a:rPr kumimoji="1" lang="en-US" altLang="ja-JP" sz="1200" b="0" dirty="0">
                <a:solidFill>
                  <a:schemeClr val="accent2"/>
                </a:solidFill>
                <a:latin typeface="Yu Gothic" panose="020B0400000000000000" pitchFamily="34" charset="-128"/>
                <a:ea typeface="Yu Gothic" panose="020B0400000000000000" pitchFamily="34" charset="-128"/>
                <a:cs typeface="Yu Gothic" charset="-128"/>
              </a:rPr>
              <a:t>】</a:t>
            </a:r>
          </a:p>
          <a:p>
            <a:pPr algn="l">
              <a:spcBef>
                <a:spcPts val="800"/>
              </a:spcBef>
            </a:pPr>
            <a:r>
              <a:rPr kumimoji="1" lang="ja-JP" altLang="en-US" sz="1200" b="0" dirty="0">
                <a:solidFill>
                  <a:schemeClr val="accent2"/>
                </a:solidFill>
                <a:latin typeface="Yu Gothic" panose="020B0400000000000000" pitchFamily="34" charset="-128"/>
                <a:ea typeface="Yu Gothic" panose="020B0400000000000000" pitchFamily="34" charset="-128"/>
                <a:cs typeface="Yu Gothic" charset="-128"/>
              </a:rPr>
              <a:t>動画が再生されない場合は、</a:t>
            </a:r>
            <a:r>
              <a:rPr kumimoji="1" lang="ja-JP" altLang="en-US" sz="1200" b="0" dirty="0">
                <a:latin typeface="Yu Gothic" panose="020B0400000000000000" pitchFamily="34" charset="-128"/>
                <a:ea typeface="Yu Gothic" panose="020B0400000000000000" pitchFamily="34" charset="-128"/>
                <a:cs typeface="Yu Gothic" charset="-128"/>
              </a:rPr>
              <a:t>下記の</a:t>
            </a:r>
            <a:r>
              <a:rPr kumimoji="1" lang="en-US" altLang="ja-JP" sz="1200" b="0" dirty="0">
                <a:latin typeface="Yu Gothic" panose="020B0400000000000000" pitchFamily="34" charset="-128"/>
                <a:ea typeface="Yu Gothic" panose="020B0400000000000000" pitchFamily="34" charset="-128"/>
                <a:cs typeface="Yu Gothic" charset="-128"/>
              </a:rPr>
              <a:t>URL</a:t>
            </a:r>
            <a:r>
              <a:rPr kumimoji="1" lang="ja-JP" altLang="en-US" sz="1200" b="0" dirty="0">
                <a:latin typeface="Yu Gothic" panose="020B0400000000000000" pitchFamily="34" charset="-128"/>
                <a:ea typeface="Yu Gothic" panose="020B0400000000000000" pitchFamily="34" charset="-128"/>
                <a:cs typeface="Yu Gothic" charset="-128"/>
              </a:rPr>
              <a:t>をコピーしてブラウザのアドレスバーへ貼り付けてください。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200" b="0" dirty="0">
                <a:solidFill>
                  <a:schemeClr val="accent2"/>
                </a:solidFill>
              </a:rPr>
              <a:t>https://</a:t>
            </a:r>
            <a:r>
              <a:rPr lang="en" altLang="ja-JP" sz="1200" b="0" dirty="0" err="1">
                <a:solidFill>
                  <a:schemeClr val="accent2"/>
                </a:solidFill>
              </a:rPr>
              <a:t>bcove.video</a:t>
            </a:r>
            <a:r>
              <a:rPr lang="en" altLang="ja-JP" sz="1200" b="0" dirty="0">
                <a:solidFill>
                  <a:schemeClr val="accent2"/>
                </a:solidFill>
              </a:rPr>
              <a:t>/2IAzpod</a:t>
            </a:r>
            <a:endParaRPr kumimoji="1" lang="ja-JP" altLang="en-US" sz="1100" b="0" dirty="0">
              <a:solidFill>
                <a:schemeClr val="accent2"/>
              </a:solidFill>
              <a:ea typeface="Yu Gothic" charset="-128"/>
              <a:cs typeface="Yu Gothic" charset="-128"/>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33</a:t>
            </a:fld>
            <a:endParaRPr kumimoji="1" lang="ja-JP" altLang="en-US"/>
          </a:p>
        </p:txBody>
      </p:sp>
    </p:spTree>
    <p:extLst>
      <p:ext uri="{BB962C8B-B14F-4D97-AF65-F5344CB8AC3E}">
        <p14:creationId xmlns:p14="http://schemas.microsoft.com/office/powerpoint/2010/main" val="188551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名刺をスキャンするには、名刺をセットしていただいた後に、</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ご自身の部署・お名前、名刺を交換した日を選択し、データ化したい言語を選んで、</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右下の黄色い</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スキャン</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をクリックしてください。</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もし、前日交換した名刺を取り込み忘れてしまった、</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あるいは、１週間分の名刺をまとめてスキャンするといった場合は、１日戻るボタンを使って日にちを戻していただいたり、</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日にちの右にある四角いカレンダーボタンから任意の日にちを指定できるようになっています。 </a:t>
            </a:r>
            <a:endParaRPr kumimoji="1" lang="en-US" altLang="ja-JP" sz="1200" b="0" i="0" kern="1200" dirty="0">
              <a:solidFill>
                <a:schemeClr val="tx1"/>
              </a:solidFill>
              <a:effectLst/>
              <a:latin typeface="+mn-lt"/>
              <a:ea typeface="+mn-ea"/>
              <a:cs typeface="+mn-cs"/>
            </a:endParaRPr>
          </a:p>
          <a:p>
            <a:br>
              <a:rPr lang="ja-JP" altLang="en-US" dirty="0"/>
            </a:br>
            <a:r>
              <a:rPr lang="ja-JP" altLang="en-US" dirty="0"/>
              <a:t>（次のページへ）</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34</a:t>
            </a:fld>
            <a:endParaRPr kumimoji="1" lang="ja-JP" altLang="en-US"/>
          </a:p>
        </p:txBody>
      </p:sp>
    </p:spTree>
    <p:extLst>
      <p:ext uri="{BB962C8B-B14F-4D97-AF65-F5344CB8AC3E}">
        <p14:creationId xmlns:p14="http://schemas.microsoft.com/office/powerpoint/2010/main" val="1691171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ただ、かなり昔に名刺を交換されていつ交換したか覚えてないような名刺もあるかと思います。 </a:t>
            </a:r>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そういった場合は、名刺交換日は不明というところにチェックをいれて、スキャンを開始してください。</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そうしますと、名刺交換日指定なしとなりまして、名刺のデータ化の際に、</a:t>
            </a:r>
            <a:br>
              <a:rPr kumimoji="1" lang="en-US" altLang="ja-JP"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名刺交換日がブランクになって完了するようになっています。</a:t>
            </a:r>
            <a:endParaRPr kumimoji="1" lang="en-US" altLang="ja-JP" sz="1200" b="0" i="0" kern="1200" dirty="0">
              <a:solidFill>
                <a:schemeClr val="tx1"/>
              </a:solidFill>
              <a:effectLst/>
              <a:latin typeface="+mn-lt"/>
              <a:ea typeface="+mn-ea"/>
              <a:cs typeface="+mn-cs"/>
            </a:endParaRPr>
          </a:p>
          <a:p>
            <a:br>
              <a:rPr kumimoji="1" lang="en-US" altLang="ja-JP" sz="1200" b="0" i="0" kern="1200" dirty="0">
                <a:solidFill>
                  <a:schemeClr val="tx1"/>
                </a:solidFill>
                <a:effectLst/>
                <a:latin typeface="+mn-lt"/>
                <a:ea typeface="+mn-ea"/>
                <a:cs typeface="+mn-cs"/>
              </a:rPr>
            </a:br>
            <a:r>
              <a:rPr kumimoji="1" lang="ja-JP" altLang="en-US" sz="1200" b="0" i="0" kern="1200" dirty="0">
                <a:solidFill>
                  <a:schemeClr val="tx1"/>
                </a:solidFill>
                <a:effectLst/>
                <a:latin typeface="+mn-lt"/>
                <a:ea typeface="+mn-ea"/>
                <a:cs typeface="+mn-cs"/>
              </a:rPr>
              <a:t>いつ会ったのかというのを手書きでメモされているようであれば、 名刺交換日は不明の下にあります、手書きの名刺交換日を優先するにチェックを入れてスキャンを開始してください。</a:t>
            </a:r>
            <a:endParaRPr kumimoji="1" lang="en-US" altLang="ja-JP" sz="1200" b="0" i="0" kern="1200" dirty="0">
              <a:solidFill>
                <a:schemeClr val="tx1"/>
              </a:solidFill>
              <a:effectLst/>
              <a:latin typeface="+mn-lt"/>
              <a:ea typeface="+mn-ea"/>
              <a:cs typeface="+mn-cs"/>
            </a:endParaRPr>
          </a:p>
          <a:p>
            <a:endParaRPr kumimoji="1" lang="en-US" altLang="ja-JP" sz="1200" b="0" i="0" kern="1200" dirty="0">
              <a:solidFill>
                <a:schemeClr val="tx1"/>
              </a:solidFill>
              <a:effectLst/>
              <a:latin typeface="+mn-lt"/>
              <a:ea typeface="+mn-ea"/>
              <a:cs typeface="+mn-cs"/>
            </a:endParaRPr>
          </a:p>
          <a:p>
            <a:r>
              <a:rPr kumimoji="1" lang="ja-JP" altLang="en-US" sz="1200" b="0" i="0" kern="1200" dirty="0">
                <a:solidFill>
                  <a:schemeClr val="tx1"/>
                </a:solidFill>
                <a:effectLst/>
                <a:latin typeface="+mn-lt"/>
                <a:ea typeface="+mn-ea"/>
                <a:cs typeface="+mn-cs"/>
              </a:rPr>
              <a:t>（次のページへ）</a:t>
            </a:r>
            <a:endParaRPr kumimoji="1" lang="en-US" altLang="ja-JP" sz="1200" b="0" i="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35</a:t>
            </a:fld>
            <a:endParaRPr kumimoji="1" lang="ja-JP" altLang="en-US"/>
          </a:p>
        </p:txBody>
      </p:sp>
    </p:spTree>
    <p:extLst>
      <p:ext uri="{BB962C8B-B14F-4D97-AF65-F5344CB8AC3E}">
        <p14:creationId xmlns:p14="http://schemas.microsoft.com/office/powerpoint/2010/main" val="1174007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続いて、デジタル名刺について説明いたします。</a:t>
            </a:r>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36</a:t>
            </a:fld>
            <a:endParaRPr kumimoji="1" lang="ja-JP" altLang="en-US"/>
          </a:p>
        </p:txBody>
      </p:sp>
    </p:spTree>
    <p:extLst>
      <p:ext uri="{BB962C8B-B14F-4D97-AF65-F5344CB8AC3E}">
        <p14:creationId xmlns:p14="http://schemas.microsoft.com/office/powerpoint/2010/main" val="2877179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ja-JP" altLang="en-US" sz="1100" b="0" dirty="0">
                <a:solidFill>
                  <a:schemeClr val="accent2"/>
                </a:solidFill>
                <a:latin typeface="Yu Gothic" panose="020B0400000000000000" pitchFamily="34" charset="-128"/>
                <a:ea typeface="Yu Gothic" panose="020B0400000000000000" pitchFamily="34" charset="-128"/>
                <a:cs typeface="Yu Gothic" charset="-128"/>
              </a:rPr>
              <a:t>デジタル名刺とは</a:t>
            </a:r>
            <a:r>
              <a:rPr kumimoji="1" lang="en-US" altLang="ja-JP" sz="1100" b="0" dirty="0">
                <a:solidFill>
                  <a:schemeClr val="accent2"/>
                </a:solidFill>
                <a:latin typeface="Yu Gothic" panose="020B0400000000000000" pitchFamily="34" charset="-128"/>
                <a:ea typeface="Yu Gothic" panose="020B0400000000000000" pitchFamily="34" charset="-128"/>
                <a:cs typeface="Yu Gothic" charset="-128"/>
              </a:rPr>
              <a:t>URL</a:t>
            </a:r>
            <a:r>
              <a:rPr kumimoji="1" lang="ja-JP" altLang="en-US" sz="1100" b="0" dirty="0">
                <a:solidFill>
                  <a:schemeClr val="accent2"/>
                </a:solidFill>
                <a:latin typeface="Yu Gothic" panose="020B0400000000000000" pitchFamily="34" charset="-128"/>
                <a:ea typeface="Yu Gothic" panose="020B0400000000000000" pitchFamily="34" charset="-128"/>
                <a:cs typeface="Yu Gothic" charset="-128"/>
              </a:rPr>
              <a:t>を使って、オンラインで名刺情報の交換ができる仕組みです。</a:t>
            </a:r>
            <a:endParaRPr kumimoji="1" lang="en-US" altLang="ja-JP" sz="1100" b="0" dirty="0">
              <a:solidFill>
                <a:schemeClr val="accent2"/>
              </a:solidFill>
              <a:latin typeface="Yu Gothic" panose="020B0400000000000000" pitchFamily="34" charset="-128"/>
              <a:ea typeface="Yu Gothic" panose="020B0400000000000000" pitchFamily="34" charset="-128"/>
              <a:cs typeface="Yu Gothic" charset="-128"/>
            </a:endParaRPr>
          </a:p>
          <a:p>
            <a:pPr algn="l">
              <a:spcBef>
                <a:spcPts val="800"/>
              </a:spcBef>
            </a:pPr>
            <a:r>
              <a:rPr kumimoji="1" lang="ja-JP" altLang="en-US" sz="1100" b="0" dirty="0">
                <a:solidFill>
                  <a:schemeClr val="accent2"/>
                </a:solidFill>
                <a:latin typeface="Yu Gothic" panose="020B0400000000000000" pitchFamily="34" charset="-128"/>
                <a:ea typeface="Yu Gothic" panose="020B0400000000000000" pitchFamily="34" charset="-128"/>
                <a:cs typeface="Yu Gothic" charset="-128"/>
              </a:rPr>
              <a:t>受け取る相手が</a:t>
            </a:r>
            <a:r>
              <a:rPr kumimoji="1" lang="en-US" altLang="ja-JP" sz="1100" b="0" dirty="0" err="1">
                <a:solidFill>
                  <a:schemeClr val="accent2"/>
                </a:solidFill>
                <a:latin typeface="Yu Gothic" panose="020B0400000000000000" pitchFamily="34" charset="-128"/>
                <a:ea typeface="Yu Gothic" panose="020B0400000000000000" pitchFamily="34" charset="-128"/>
                <a:cs typeface="Yu Gothic" charset="-128"/>
              </a:rPr>
              <a:t>Sansan</a:t>
            </a:r>
            <a:r>
              <a:rPr kumimoji="1" lang="ja-JP" altLang="en-US" sz="1100" b="0" dirty="0">
                <a:solidFill>
                  <a:schemeClr val="accent2"/>
                </a:solidFill>
                <a:latin typeface="Yu Gothic" panose="020B0400000000000000" pitchFamily="34" charset="-128"/>
                <a:ea typeface="Yu Gothic" panose="020B0400000000000000" pitchFamily="34" charset="-128"/>
                <a:cs typeface="Yu Gothic" charset="-128"/>
              </a:rPr>
              <a:t>ユーザーかどうかに関わらず、利用できます。</a:t>
            </a:r>
            <a:endParaRPr lang="en-US" altLang="ja-JP" sz="1100" dirty="0"/>
          </a:p>
          <a:p>
            <a:pPr algn="l">
              <a:spcBef>
                <a:spcPts val="800"/>
              </a:spcBef>
            </a:pPr>
            <a:endParaRPr lang="en-US" altLang="ja-JP" sz="1100" dirty="0"/>
          </a:p>
          <a:p>
            <a:pPr algn="l">
              <a:spcBef>
                <a:spcPts val="800"/>
              </a:spcBef>
            </a:pPr>
            <a:r>
              <a:rPr lang="ja-JP" altLang="en-US" sz="1100" dirty="0"/>
              <a:t>送付も非常に簡単で、</a:t>
            </a:r>
            <a:r>
              <a:rPr lang="en-US" altLang="ja-JP" sz="1100" dirty="0" err="1"/>
              <a:t>Sansan</a:t>
            </a:r>
            <a:r>
              <a:rPr lang="ja-JP" altLang="en-US" sz="1100" dirty="0"/>
              <a:t>上でデジタル名刺の</a:t>
            </a:r>
            <a:r>
              <a:rPr lang="en-US" altLang="ja-JP" sz="1100" dirty="0"/>
              <a:t>URL</a:t>
            </a:r>
            <a:r>
              <a:rPr lang="ja-JP" altLang="en-US" sz="1100" dirty="0"/>
              <a:t>を発行します。</a:t>
            </a:r>
            <a:endParaRPr lang="en-US" altLang="ja-JP" sz="1100" dirty="0"/>
          </a:p>
          <a:p>
            <a:pPr algn="l">
              <a:spcBef>
                <a:spcPts val="800"/>
              </a:spcBef>
            </a:pPr>
            <a:r>
              <a:rPr lang="ja-JP" altLang="en-US" sz="1100" dirty="0"/>
              <a:t>それを受け取った相手が、名刺を送り返すと、交換することができます。</a:t>
            </a:r>
            <a:br>
              <a:rPr lang="en-US" altLang="ja-JP" sz="1100" dirty="0"/>
            </a:br>
            <a:br>
              <a:rPr lang="en-US" altLang="ja-JP" sz="1100" dirty="0"/>
            </a:br>
            <a:r>
              <a:rPr lang="ja-JP" altLang="en-US" sz="1100" dirty="0"/>
              <a:t>（次のページへ）</a:t>
            </a:r>
            <a:endParaRPr kumimoji="1" lang="ja-JP" altLang="en-US" sz="1100" b="0" dirty="0">
              <a:solidFill>
                <a:schemeClr val="accent2"/>
              </a:solidFill>
              <a:ea typeface="Yu Gothic" charset="-128"/>
              <a:cs typeface="Yu Gothic" charset="-128"/>
            </a:endParaRP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37</a:t>
            </a:fld>
            <a:endParaRPr kumimoji="1" lang="ja-JP" altLang="en-US"/>
          </a:p>
        </p:txBody>
      </p:sp>
    </p:spTree>
    <p:extLst>
      <p:ext uri="{BB962C8B-B14F-4D97-AF65-F5344CB8AC3E}">
        <p14:creationId xmlns:p14="http://schemas.microsoft.com/office/powerpoint/2010/main" val="2739015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交換する前に、デジタル名刺を登録する必要がありますので、みなさんご対応ください。登録方法は、ログイン後の青い帯、もしくは、上部名刺のアイコンをクリックして、進めてください。</a:t>
            </a:r>
            <a:endParaRPr kumimoji="1" lang="en-US" altLang="ja-JP" dirty="0"/>
          </a:p>
          <a:p>
            <a:r>
              <a:rPr kumimoji="1" lang="ja-JP" altLang="en-US" dirty="0"/>
              <a:t>（次のページ）</a:t>
            </a:r>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38</a:t>
            </a:fld>
            <a:endParaRPr kumimoji="1" lang="ja-JP" altLang="en-US"/>
          </a:p>
        </p:txBody>
      </p:sp>
    </p:spTree>
    <p:extLst>
      <p:ext uri="{BB962C8B-B14F-4D97-AF65-F5344CB8AC3E}">
        <p14:creationId xmlns:p14="http://schemas.microsoft.com/office/powerpoint/2010/main" val="3824188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3</a:t>
            </a:fld>
            <a:endParaRPr kumimoji="1" lang="ja-JP" altLang="en-US"/>
          </a:p>
        </p:txBody>
      </p:sp>
    </p:spTree>
    <p:extLst>
      <p:ext uri="{BB962C8B-B14F-4D97-AF65-F5344CB8AC3E}">
        <p14:creationId xmlns:p14="http://schemas.microsoft.com/office/powerpoint/2010/main" val="1446649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QR</a:t>
            </a:r>
            <a:r>
              <a:rPr kumimoji="1" lang="ja-JP" altLang="en-US" dirty="0"/>
              <a:t>コードから自分の名刺を撮影すると、データ化完了後に、自己名刺として登録できます。</a:t>
            </a:r>
            <a:endParaRPr kumimoji="1" lang="en-US" altLang="ja-JP" dirty="0"/>
          </a:p>
          <a:p>
            <a:r>
              <a:rPr lang="ja-JP" altLang="en-US" dirty="0"/>
              <a:t>（次のページへ）</a:t>
            </a:r>
            <a:endParaRPr kumimoji="1" lang="ja-JP" altLang="en-US" dirty="0"/>
          </a:p>
          <a:p>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39</a:t>
            </a:fld>
            <a:endParaRPr kumimoji="1" lang="ja-JP" altLang="en-US"/>
          </a:p>
        </p:txBody>
      </p:sp>
    </p:spTree>
    <p:extLst>
      <p:ext uri="{BB962C8B-B14F-4D97-AF65-F5344CB8AC3E}">
        <p14:creationId xmlns:p14="http://schemas.microsoft.com/office/powerpoint/2010/main" val="28961580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登録後に、</a:t>
            </a:r>
            <a:r>
              <a:rPr kumimoji="1" lang="en-US" altLang="ja-JP" dirty="0"/>
              <a:t>URL</a:t>
            </a:r>
            <a:r>
              <a:rPr kumimoji="1" lang="ja-JP" altLang="en-US" dirty="0"/>
              <a:t>が発行できるようになります。こちらで発行した</a:t>
            </a:r>
            <a:r>
              <a:rPr kumimoji="1" lang="en-US" altLang="ja-JP" dirty="0"/>
              <a:t>URL</a:t>
            </a:r>
            <a:r>
              <a:rPr kumimoji="1" lang="ja-JP" altLang="en-US" dirty="0"/>
              <a:t>を、そのまま相手の方に送りましょう。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デジタル名刺は、送るタイミングを工夫し、相手にきちんと送り返してもらうことが重要です。そこで、具体的なシーンを</a:t>
            </a:r>
            <a:r>
              <a:rPr kumimoji="1" lang="en-US" altLang="ja-JP" dirty="0"/>
              <a:t>3</a:t>
            </a:r>
            <a:r>
              <a:rPr kumimoji="1" lang="ja-JP" altLang="en-US" dirty="0"/>
              <a:t>つ、ご紹介します。</a:t>
            </a:r>
            <a:endParaRPr kumimoji="1" lang="en-US" altLang="ja-JP" dirty="0"/>
          </a:p>
          <a:p>
            <a:pPr algn="l"/>
            <a:br>
              <a:rPr kumimoji="1" lang="en-US" altLang="ja-JP" sz="800" kern="1200" dirty="0">
                <a:solidFill>
                  <a:schemeClr val="tx1"/>
                </a:solidFill>
                <a:latin typeface="+mn-lt"/>
                <a:ea typeface="+mn-ea"/>
                <a:cs typeface="+mn-cs"/>
              </a:rPr>
            </a:br>
            <a:r>
              <a:rPr lang="ja-JP" altLang="en-US" dirty="0"/>
              <a:t>（次のページへ）</a:t>
            </a:r>
            <a:endParaRPr kumimoji="1" lang="en-US" altLang="ja-JP"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40</a:t>
            </a:fld>
            <a:endParaRPr kumimoji="1" lang="ja-JP" altLang="en-US"/>
          </a:p>
        </p:txBody>
      </p:sp>
    </p:spTree>
    <p:extLst>
      <p:ext uri="{BB962C8B-B14F-4D97-AF65-F5344CB8AC3E}">
        <p14:creationId xmlns:p14="http://schemas.microsoft.com/office/powerpoint/2010/main" val="2462203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まずは</a:t>
            </a:r>
            <a:r>
              <a:rPr kumimoji="1" lang="en-US" altLang="ja-JP" dirty="0"/>
              <a:t>1</a:t>
            </a:r>
            <a:r>
              <a:rPr kumimoji="1" lang="ja-JP" altLang="en-US" dirty="0"/>
              <a:t>つめ。できるだけ打合せ前にメールやカレンダーなどで名刺交換をしましょう。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参加者の情報をお送りすることで、信頼感をもってもらえます。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メールの署名にいれておくと、毎回文面を作成する手間が省けるのでお勧めです。</a:t>
            </a:r>
            <a:br>
              <a:rPr kumimoji="1" lang="en-US" altLang="ja-JP" dirty="0"/>
            </a:br>
            <a:r>
              <a:rPr kumimoji="1" lang="ja-JP" altLang="en-US" dirty="0"/>
              <a:t>　</a:t>
            </a:r>
            <a:br>
              <a:rPr kumimoji="1" lang="en-US" altLang="ja-JP" dirty="0"/>
            </a:br>
            <a:r>
              <a:rPr lang="ja-JP" altLang="en-US" dirty="0"/>
              <a:t>（次のページへ）</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41</a:t>
            </a:fld>
            <a:endParaRPr kumimoji="1" lang="ja-JP" altLang="en-US"/>
          </a:p>
        </p:txBody>
      </p:sp>
    </p:spTree>
    <p:extLst>
      <p:ext uri="{BB962C8B-B14F-4D97-AF65-F5344CB8AC3E}">
        <p14:creationId xmlns:p14="http://schemas.microsoft.com/office/powerpoint/2010/main" val="3589633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800" kern="1200" dirty="0">
                <a:solidFill>
                  <a:schemeClr val="tx1"/>
                </a:solidFill>
                <a:latin typeface="+mn-lt"/>
                <a:ea typeface="+mn-ea"/>
                <a:cs typeface="+mn-cs"/>
              </a:rPr>
              <a:t>2</a:t>
            </a:r>
            <a:r>
              <a:rPr kumimoji="1" lang="ja-JP" altLang="en-US" sz="800" kern="1200" dirty="0">
                <a:solidFill>
                  <a:schemeClr val="tx1"/>
                </a:solidFill>
                <a:latin typeface="+mn-lt"/>
                <a:ea typeface="+mn-ea"/>
                <a:cs typeface="+mn-cs"/>
              </a:rPr>
              <a:t>つめは、オンライン会議のチャットを利用する方法です。当日急に参加した人がいたときや、メールで事前に交換できていなかった時に、その場で交換できます。</a:t>
            </a:r>
            <a:br>
              <a:rPr kumimoji="1" lang="en-US" altLang="ja-JP" sz="800" kern="1200" dirty="0">
                <a:solidFill>
                  <a:schemeClr val="tx1"/>
                </a:solidFill>
                <a:latin typeface="+mn-lt"/>
                <a:ea typeface="+mn-ea"/>
                <a:cs typeface="+mn-cs"/>
              </a:rPr>
            </a:br>
            <a:br>
              <a:rPr kumimoji="1" lang="en-US" altLang="ja-JP" sz="800" kern="1200" dirty="0">
                <a:solidFill>
                  <a:schemeClr val="tx1"/>
                </a:solidFill>
                <a:latin typeface="+mn-lt"/>
                <a:ea typeface="+mn-ea"/>
                <a:cs typeface="+mn-cs"/>
              </a:rPr>
            </a:br>
            <a:r>
              <a:rPr lang="ja-JP" altLang="en-US" dirty="0"/>
              <a:t>（次のページへ）</a:t>
            </a:r>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42</a:t>
            </a:fld>
            <a:endParaRPr kumimoji="1" lang="ja-JP" altLang="en-US"/>
          </a:p>
        </p:txBody>
      </p:sp>
    </p:spTree>
    <p:extLst>
      <p:ext uri="{BB962C8B-B14F-4D97-AF65-F5344CB8AC3E}">
        <p14:creationId xmlns:p14="http://schemas.microsoft.com/office/powerpoint/2010/main" val="22492540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800" kern="1200" dirty="0">
                <a:solidFill>
                  <a:schemeClr val="tx1"/>
                </a:solidFill>
                <a:latin typeface="+mn-lt"/>
                <a:ea typeface="+mn-ea"/>
                <a:cs typeface="+mn-cs"/>
              </a:rPr>
              <a:t>3</a:t>
            </a:r>
            <a:r>
              <a:rPr kumimoji="1" lang="ja-JP" altLang="en-US" sz="800" kern="1200" dirty="0">
                <a:solidFill>
                  <a:schemeClr val="tx1"/>
                </a:solidFill>
                <a:latin typeface="+mn-lt"/>
                <a:ea typeface="+mn-ea"/>
                <a:cs typeface="+mn-cs"/>
              </a:rPr>
              <a:t>つめは、デジタル名刺の</a:t>
            </a:r>
            <a:r>
              <a:rPr kumimoji="1" lang="en-US" altLang="ja-JP" sz="800" kern="1200" dirty="0">
                <a:solidFill>
                  <a:schemeClr val="tx1"/>
                </a:solidFill>
                <a:latin typeface="+mn-lt"/>
                <a:ea typeface="+mn-ea"/>
                <a:cs typeface="+mn-cs"/>
              </a:rPr>
              <a:t>URL</a:t>
            </a:r>
            <a:r>
              <a:rPr kumimoji="1" lang="ja-JP" altLang="en-US" sz="800" kern="1200" dirty="0">
                <a:solidFill>
                  <a:schemeClr val="tx1"/>
                </a:solidFill>
                <a:latin typeface="+mn-lt"/>
                <a:ea typeface="+mn-ea"/>
                <a:cs typeface="+mn-cs"/>
              </a:rPr>
              <a:t>を</a:t>
            </a:r>
            <a:r>
              <a:rPr kumimoji="1" lang="en-US" altLang="ja-JP" sz="800" kern="1200" dirty="0">
                <a:solidFill>
                  <a:schemeClr val="tx1"/>
                </a:solidFill>
                <a:latin typeface="+mn-lt"/>
                <a:ea typeface="+mn-ea"/>
                <a:cs typeface="+mn-cs"/>
              </a:rPr>
              <a:t>QR</a:t>
            </a:r>
            <a:r>
              <a:rPr kumimoji="1" lang="ja-JP" altLang="en-US" sz="800" kern="1200" dirty="0">
                <a:solidFill>
                  <a:schemeClr val="tx1"/>
                </a:solidFill>
                <a:latin typeface="+mn-lt"/>
                <a:ea typeface="+mn-ea"/>
                <a:cs typeface="+mn-cs"/>
              </a:rPr>
              <a:t>コードに変換して利用する方法です。</a:t>
            </a:r>
            <a:endParaRPr kumimoji="1" lang="en-US" altLang="ja-JP" sz="800" kern="1200" dirty="0">
              <a:solidFill>
                <a:schemeClr val="tx1"/>
              </a:solidFill>
              <a:latin typeface="+mn-lt"/>
              <a:ea typeface="+mn-ea"/>
              <a:cs typeface="+mn-cs"/>
            </a:endParaRPr>
          </a:p>
          <a:p>
            <a:r>
              <a:rPr kumimoji="1" lang="en-US" altLang="ja-JP" sz="800" kern="1200" dirty="0">
                <a:solidFill>
                  <a:schemeClr val="tx1"/>
                </a:solidFill>
                <a:latin typeface="+mn-lt"/>
                <a:ea typeface="+mn-ea"/>
                <a:cs typeface="+mn-cs"/>
              </a:rPr>
              <a:t>Web</a:t>
            </a:r>
            <a:r>
              <a:rPr kumimoji="1" lang="ja-JP" altLang="en-US" sz="800" kern="1200" dirty="0">
                <a:solidFill>
                  <a:schemeClr val="tx1"/>
                </a:solidFill>
                <a:latin typeface="+mn-lt"/>
                <a:ea typeface="+mn-ea"/>
                <a:cs typeface="+mn-cs"/>
              </a:rPr>
              <a:t>会議のときのバーチャル背景や、プレゼン資料を見せる際に自己紹介ページに入れることができます。</a:t>
            </a:r>
            <a:endParaRPr kumimoji="1" lang="en-US" altLang="ja-JP" sz="800" kern="1200" dirty="0">
              <a:solidFill>
                <a:schemeClr val="tx1"/>
              </a:solidFill>
              <a:latin typeface="+mn-lt"/>
              <a:ea typeface="+mn-ea"/>
              <a:cs typeface="+mn-cs"/>
            </a:endParaRPr>
          </a:p>
          <a:p>
            <a:r>
              <a:rPr kumimoji="1" lang="ja-JP" altLang="en-US" sz="800" kern="1200" dirty="0">
                <a:solidFill>
                  <a:schemeClr val="tx1"/>
                </a:solidFill>
                <a:latin typeface="+mn-lt"/>
                <a:ea typeface="+mn-ea"/>
                <a:cs typeface="+mn-cs"/>
              </a:rPr>
              <a:t>オンラインセミナーや</a:t>
            </a:r>
            <a:r>
              <a:rPr kumimoji="1" lang="en-US" altLang="ja-JP" sz="800" kern="1200" dirty="0">
                <a:solidFill>
                  <a:schemeClr val="tx1"/>
                </a:solidFill>
                <a:latin typeface="+mn-lt"/>
                <a:ea typeface="+mn-ea"/>
                <a:cs typeface="+mn-cs"/>
              </a:rPr>
              <a:t>Web</a:t>
            </a:r>
            <a:r>
              <a:rPr kumimoji="1" lang="ja-JP" altLang="en-US" sz="800" kern="1200" dirty="0">
                <a:solidFill>
                  <a:schemeClr val="tx1"/>
                </a:solidFill>
                <a:latin typeface="+mn-lt"/>
                <a:ea typeface="+mn-ea"/>
                <a:cs typeface="+mn-cs"/>
              </a:rPr>
              <a:t>商談の機会が多い人は、会話のきっかけにもなるので、ぜひ使ってみてください。</a:t>
            </a:r>
            <a:br>
              <a:rPr kumimoji="1" lang="en-US" altLang="ja-JP" sz="800" kern="1200" dirty="0">
                <a:solidFill>
                  <a:schemeClr val="tx1"/>
                </a:solidFill>
                <a:latin typeface="+mn-lt"/>
                <a:ea typeface="+mn-ea"/>
                <a:cs typeface="+mn-cs"/>
              </a:rPr>
            </a:br>
            <a:br>
              <a:rPr kumimoji="1" lang="en-US" altLang="ja-JP" sz="800" kern="1200" dirty="0">
                <a:solidFill>
                  <a:schemeClr val="tx1"/>
                </a:solidFill>
                <a:latin typeface="+mn-lt"/>
                <a:ea typeface="+mn-ea"/>
                <a:cs typeface="+mn-cs"/>
              </a:rPr>
            </a:br>
            <a:r>
              <a:rPr lang="ja-JP" altLang="en-US" dirty="0"/>
              <a:t>（次のページへ）</a:t>
            </a:r>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43</a:t>
            </a:fld>
            <a:endParaRPr kumimoji="1" lang="ja-JP" altLang="en-US"/>
          </a:p>
        </p:txBody>
      </p:sp>
    </p:spTree>
    <p:extLst>
      <p:ext uri="{BB962C8B-B14F-4D97-AF65-F5344CB8AC3E}">
        <p14:creationId xmlns:p14="http://schemas.microsoft.com/office/powerpoint/2010/main" val="345325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spcBef>
                <a:spcPts val="800"/>
              </a:spcBef>
            </a:pP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dirty="0">
                <a:solidFill>
                  <a:schemeClr val="bg1"/>
                </a:solidFill>
                <a:latin typeface="Yu Gothic" panose="020B0400000000000000" pitchFamily="34" charset="-128"/>
                <a:ea typeface="Yu Gothic" panose="020B0400000000000000" pitchFamily="34" charset="-128"/>
                <a:cs typeface="Yu Gothic" charset="-128"/>
              </a:rPr>
              <a:t>補足</a:t>
            </a:r>
            <a:r>
              <a:rPr kumimoji="1" lang="en-US" altLang="ja-JP" sz="1200" b="0"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200" b="0" dirty="0">
                <a:solidFill>
                  <a:schemeClr val="bg1"/>
                </a:solidFill>
                <a:latin typeface="Yu Gothic" panose="020B0400000000000000" pitchFamily="34" charset="-128"/>
                <a:ea typeface="Yu Gothic" panose="020B0400000000000000" pitchFamily="34" charset="-128"/>
                <a:cs typeface="Yu Gothic" charset="-128"/>
              </a:rPr>
              <a:t>次ページの「メール署名取り込み」を利用し</a:t>
            </a:r>
            <a:r>
              <a:rPr lang="ja-JP" altLang="en-US" sz="1200" b="0" dirty="0">
                <a:solidFill>
                  <a:schemeClr val="bg1"/>
                </a:solidFill>
                <a:latin typeface="Yu Gothic" panose="020B0400000000000000" pitchFamily="34" charset="-128"/>
                <a:ea typeface="Yu Gothic" panose="020B0400000000000000" pitchFamily="34" charset="-128"/>
                <a:cs typeface="Yu Gothic" charset="-128"/>
              </a:rPr>
              <a:t>ない場合は、スライドを</a:t>
            </a:r>
            <a:r>
              <a:rPr lang="en-US" altLang="ja-JP" sz="1200" b="0" dirty="0">
                <a:solidFill>
                  <a:schemeClr val="bg1"/>
                </a:solidFill>
                <a:latin typeface="Yu Gothic" panose="020B0400000000000000" pitchFamily="34" charset="-128"/>
                <a:ea typeface="Yu Gothic" panose="020B0400000000000000" pitchFamily="34" charset="-128"/>
                <a:cs typeface="Yu Gothic" charset="-128"/>
              </a:rPr>
              <a:t>4</a:t>
            </a:r>
            <a:r>
              <a:rPr lang="ja-JP" altLang="en-US" sz="1200" b="0" dirty="0">
                <a:solidFill>
                  <a:schemeClr val="bg1"/>
                </a:solidFill>
                <a:latin typeface="Yu Gothic" panose="020B0400000000000000" pitchFamily="34" charset="-128"/>
                <a:ea typeface="Yu Gothic" panose="020B0400000000000000" pitchFamily="34" charset="-128"/>
                <a:cs typeface="Yu Gothic" charset="-128"/>
              </a:rPr>
              <a:t>枚削除し「デジタル名刺」からご説明ください。</a:t>
            </a:r>
            <a:endParaRPr kumimoji="1" lang="ja-JP" altLang="en-US" sz="1200" b="0" dirty="0">
              <a:solidFill>
                <a:schemeClr val="bg1"/>
              </a:solidFill>
              <a:latin typeface="Yu Gothic" panose="020B0400000000000000" pitchFamily="34" charset="-128"/>
              <a:ea typeface="Yu Gothic" panose="020B0400000000000000" pitchFamily="34" charset="-128"/>
              <a:cs typeface="Yu Gothic" charset="-128"/>
            </a:endParaRPr>
          </a:p>
          <a:p>
            <a:pPr algn="l"/>
            <a:endParaRPr kumimoji="1" lang="ja-JP" altLang="en-US"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44</a:t>
            </a:fld>
            <a:endParaRPr kumimoji="1" lang="ja-JP" altLang="en-US"/>
          </a:p>
        </p:txBody>
      </p:sp>
    </p:spTree>
    <p:extLst>
      <p:ext uri="{BB962C8B-B14F-4D97-AF65-F5344CB8AC3E}">
        <p14:creationId xmlns:p14="http://schemas.microsoft.com/office/powerpoint/2010/main" val="3775071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続いてメール署名取り込みについてです。</a:t>
            </a:r>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45</a:t>
            </a:fld>
            <a:endParaRPr kumimoji="1" lang="ja-JP" altLang="en-US"/>
          </a:p>
        </p:txBody>
      </p:sp>
    </p:spTree>
    <p:extLst>
      <p:ext uri="{BB962C8B-B14F-4D97-AF65-F5344CB8AC3E}">
        <p14:creationId xmlns:p14="http://schemas.microsoft.com/office/powerpoint/2010/main" val="3053422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sz="1200" b="0" dirty="0">
                <a:solidFill>
                  <a:schemeClr val="accent1"/>
                </a:solidFill>
                <a:ea typeface="Yu Gothic" panose="020B0400000000000000" pitchFamily="34" charset="-128"/>
                <a:cs typeface="Yu Gothic" charset="-128"/>
              </a:rPr>
              <a:t>メール署名取り込みとは、普段やりとりしているメール署名から名刺候補を表示し、</a:t>
            </a:r>
            <a:r>
              <a:rPr lang="en-US" altLang="ja-JP" sz="1200" b="0" dirty="0" err="1">
                <a:solidFill>
                  <a:schemeClr val="accent1"/>
                </a:solidFill>
                <a:ea typeface="Yu Gothic" panose="020B0400000000000000" pitchFamily="34" charset="-128"/>
                <a:cs typeface="Yu Gothic" charset="-128"/>
              </a:rPr>
              <a:t>Sansan</a:t>
            </a:r>
            <a:r>
              <a:rPr lang="ja-JP" altLang="en-US" sz="1200" b="0" dirty="0">
                <a:solidFill>
                  <a:schemeClr val="accent1"/>
                </a:solidFill>
                <a:ea typeface="Yu Gothic" panose="020B0400000000000000" pitchFamily="34" charset="-128"/>
                <a:cs typeface="Yu Gothic" charset="-128"/>
              </a:rPr>
              <a:t>に登録できる機能です。</a:t>
            </a:r>
            <a:endParaRPr lang="en-US" altLang="ja-JP" sz="1200" b="0" dirty="0">
              <a:solidFill>
                <a:schemeClr val="accent1"/>
              </a:solidFill>
              <a:ea typeface="Yu Gothic" panose="020B0400000000000000" pitchFamily="34" charset="-128"/>
              <a:cs typeface="Yu Gothic" charset="-128"/>
            </a:endParaRPr>
          </a:p>
          <a:p>
            <a:pPr>
              <a:lnSpc>
                <a:spcPct val="150000"/>
              </a:lnSpc>
            </a:pPr>
            <a:r>
              <a:rPr lang="ja-JP" altLang="en-US" sz="1200" b="0" dirty="0">
                <a:solidFill>
                  <a:schemeClr val="accent1"/>
                </a:solidFill>
                <a:ea typeface="Yu Gothic" panose="020B0400000000000000" pitchFamily="34" charset="-128"/>
                <a:cs typeface="Yu Gothic" charset="-128"/>
              </a:rPr>
              <a:t>既に、同一メールアドレスの名刺がある場合やメルマガなどは自動で除外されるため、新規の情報を蓄積することができます。</a:t>
            </a:r>
            <a:endParaRPr kumimoji="1" lang="en-US" altLang="ja-JP" sz="1200" b="0" dirty="0">
              <a:solidFill>
                <a:schemeClr val="accent1"/>
              </a:solidFill>
              <a:ea typeface="Yu Gothic" panose="020B0400000000000000" pitchFamily="34" charset="-128"/>
              <a:cs typeface="Yu Gothic" charset="-128"/>
            </a:endParaRPr>
          </a:p>
          <a:p>
            <a:pPr>
              <a:lnSpc>
                <a:spcPct val="150000"/>
              </a:lnSpc>
            </a:pPr>
            <a:r>
              <a:rPr kumimoji="1" lang="ja-JP" altLang="en-US" sz="1200" b="0" dirty="0">
                <a:solidFill>
                  <a:schemeClr val="accent1"/>
                </a:solidFill>
                <a:ea typeface="Yu Gothic" panose="020B0400000000000000" pitchFamily="34" charset="-128"/>
                <a:cs typeface="Yu Gothic" charset="-128"/>
              </a:rPr>
              <a:t>既に連携設定をしておりますので、みなさんのログイン画面で確認してみてください。</a:t>
            </a:r>
            <a:endParaRPr lang="en-US" altLang="ja-JP" sz="1200" b="0" dirty="0">
              <a:solidFill>
                <a:schemeClr val="accent1"/>
              </a:solidFill>
              <a:ea typeface="Yu Gothic" panose="020B0400000000000000" pitchFamily="34" charset="-128"/>
              <a:cs typeface="Yu Gothic" charset="-128"/>
            </a:endParaRPr>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46</a:t>
            </a:fld>
            <a:endParaRPr kumimoji="1" lang="ja-JP" altLang="en-US"/>
          </a:p>
        </p:txBody>
      </p:sp>
    </p:spTree>
    <p:extLst>
      <p:ext uri="{BB962C8B-B14F-4D97-AF65-F5344CB8AC3E}">
        <p14:creationId xmlns:p14="http://schemas.microsoft.com/office/powerpoint/2010/main" val="1894806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このように名刺候補がでてきている場合は、クリックしていただき、連絡先として登録したい人を選択します。</a:t>
            </a:r>
            <a:endParaRPr lang="en-US" altLang="ja-JP" dirty="0"/>
          </a:p>
        </p:txBody>
      </p:sp>
      <p:sp>
        <p:nvSpPr>
          <p:cNvPr id="4" name="スライド番号プレースホルダー 3"/>
          <p:cNvSpPr>
            <a:spLocks noGrp="1"/>
          </p:cNvSpPr>
          <p:nvPr>
            <p:ph type="sldNum" sz="quarter" idx="5"/>
          </p:nvPr>
        </p:nvSpPr>
        <p:spPr/>
        <p:txBody>
          <a:bodyPr/>
          <a:lstStyle/>
          <a:p>
            <a:fld id="{58A488C3-A7BD-4999-A2C1-4F375F2C6408}" type="slidenum">
              <a:rPr kumimoji="1" lang="ja-JP" altLang="en-US" smtClean="0"/>
              <a:t>47</a:t>
            </a:fld>
            <a:endParaRPr kumimoji="1" lang="ja-JP" altLang="en-US"/>
          </a:p>
        </p:txBody>
      </p:sp>
    </p:spTree>
    <p:extLst>
      <p:ext uri="{BB962C8B-B14F-4D97-AF65-F5344CB8AC3E}">
        <p14:creationId xmlns:p14="http://schemas.microsoft.com/office/powerpoint/2010/main" val="1317732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そして、情報を確認後、「マイデータに追加」をおしていただくだけで、完了です。</a:t>
            </a:r>
            <a:endParaRPr kumimoji="1" lang="en-US" altLang="ja-JP" dirty="0"/>
          </a:p>
        </p:txBody>
      </p:sp>
      <p:sp>
        <p:nvSpPr>
          <p:cNvPr id="4" name="スライド番号プレースホルダー 3"/>
          <p:cNvSpPr>
            <a:spLocks noGrp="1"/>
          </p:cNvSpPr>
          <p:nvPr>
            <p:ph type="sldNum" sz="quarter" idx="5"/>
          </p:nvPr>
        </p:nvSpPr>
        <p:spPr/>
        <p:txBody>
          <a:bodyPr/>
          <a:lstStyle/>
          <a:p>
            <a:fld id="{58A488C3-A7BD-4999-A2C1-4F375F2C6408}" type="slidenum">
              <a:rPr kumimoji="1" lang="ja-JP" altLang="en-US" smtClean="0"/>
              <a:t>48</a:t>
            </a:fld>
            <a:endParaRPr kumimoji="1" lang="ja-JP" altLang="en-US"/>
          </a:p>
        </p:txBody>
      </p:sp>
    </p:spTree>
    <p:extLst>
      <p:ext uri="{BB962C8B-B14F-4D97-AF65-F5344CB8AC3E}">
        <p14:creationId xmlns:p14="http://schemas.microsoft.com/office/powerpoint/2010/main" val="145496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4</a:t>
            </a:fld>
            <a:endParaRPr kumimoji="1" lang="ja-JP" altLang="en-US"/>
          </a:p>
        </p:txBody>
      </p:sp>
    </p:spTree>
    <p:extLst>
      <p:ext uri="{BB962C8B-B14F-4D97-AF65-F5344CB8AC3E}">
        <p14:creationId xmlns:p14="http://schemas.microsoft.com/office/powerpoint/2010/main" val="410250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以上が、</a:t>
            </a:r>
            <a:r>
              <a:rPr kumimoji="1" lang="en-US" altLang="ja-JP" dirty="0"/>
              <a:t>3</a:t>
            </a:r>
            <a:r>
              <a:rPr kumimoji="1" lang="ja-JP" altLang="en-US" dirty="0"/>
              <a:t>つの接点の蓄積方法になります。</a:t>
            </a:r>
            <a:endParaRPr kumimoji="1" lang="en-US" altLang="ja-JP" dirty="0"/>
          </a:p>
          <a:p>
            <a:r>
              <a:rPr kumimoji="1" lang="ja-JP" altLang="en-US" dirty="0"/>
              <a:t>接点蓄積を習慣化し、社内全体で活用できるようにしていきましょう。</a:t>
            </a:r>
            <a:endParaRPr kumimoji="1" lang="en-US" altLang="ja-JP" dirty="0"/>
          </a:p>
          <a:p>
            <a:endParaRPr kumimoji="1" lang="en-US" altLang="ja-JP" dirty="0"/>
          </a:p>
          <a:p>
            <a:r>
              <a:rPr kumimoji="1" lang="ja-JP" altLang="en-US" dirty="0"/>
              <a:t>（次のページへ）</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49</a:t>
            </a:fld>
            <a:endParaRPr kumimoji="1" lang="ja-JP" altLang="en-US"/>
          </a:p>
        </p:txBody>
      </p:sp>
    </p:spTree>
    <p:extLst>
      <p:ext uri="{BB962C8B-B14F-4D97-AF65-F5344CB8AC3E}">
        <p14:creationId xmlns:p14="http://schemas.microsoft.com/office/powerpoint/2010/main" val="40509725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最後に、おすすめの活用サイトを紹介します。</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（次のページへ）</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50</a:t>
            </a:fld>
            <a:endParaRPr kumimoji="1" lang="ja-JP" altLang="en-US"/>
          </a:p>
        </p:txBody>
      </p:sp>
    </p:spTree>
    <p:extLst>
      <p:ext uri="{BB962C8B-B14F-4D97-AF65-F5344CB8AC3E}">
        <p14:creationId xmlns:p14="http://schemas.microsoft.com/office/powerpoint/2010/main" val="651027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sz="1200" b="0" i="0" dirty="0" err="1">
                <a:solidFill>
                  <a:srgbClr val="000000"/>
                </a:solidFill>
                <a:effectLst/>
                <a:latin typeface="Arial" panose="020B0604020202020204" pitchFamily="34" charset="0"/>
              </a:rPr>
              <a:t>Sansan</a:t>
            </a:r>
            <a:r>
              <a:rPr lang="ja-JP" altLang="en-US" sz="1200" b="0" i="0">
                <a:solidFill>
                  <a:srgbClr val="000000"/>
                </a:solidFill>
                <a:effectLst/>
                <a:latin typeface="Arial" panose="020B0604020202020204" pitchFamily="34" charset="0"/>
              </a:rPr>
              <a:t>の操作・仕様に関するご質問がございましたら、 ヘルプページやサポートセンターも合わせてご活用ください。</a:t>
            </a:r>
            <a:endParaRPr kumimoji="1" lang="en-US" altLang="ja-JP" sz="1200" b="0" i="0" dirty="0">
              <a:solidFill>
                <a:srgbClr val="000000"/>
              </a:solidFill>
              <a:effectLst/>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43AA3482-9AE1-4C1E-92AF-A37F7CE644A1}" type="slidenum">
              <a:rPr kumimoji="1" lang="ja-JP" altLang="en-US" smtClean="0"/>
              <a:t>51</a:t>
            </a:fld>
            <a:endParaRPr kumimoji="1" lang="ja-JP" altLang="en-US"/>
          </a:p>
        </p:txBody>
      </p:sp>
    </p:spTree>
    <p:extLst>
      <p:ext uri="{BB962C8B-B14F-4D97-AF65-F5344CB8AC3E}">
        <p14:creationId xmlns:p14="http://schemas.microsoft.com/office/powerpoint/2010/main" val="23907672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err="1"/>
              <a:t>Sansan</a:t>
            </a:r>
            <a:r>
              <a:rPr kumimoji="1" lang="ja-JP" altLang="en-US" dirty="0"/>
              <a:t>イノベーションナビ、も是非ご活用ください。活用事例や、動画、ダウンロード資料などがまとまっているサイトです。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（次のページへ）</a:t>
            </a:r>
            <a:endParaRPr kumimoji="1" lang="en-US" altLang="ja-JP" dirty="0"/>
          </a:p>
          <a:p>
            <a:endParaRPr kumimoji="1"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8DA53ADA-C468-4840-BA8E-66DE59DB9321}" type="slidenum">
              <a:rPr kumimoji="1" lang="ja-JP" altLang="en-US" smtClean="0"/>
              <a:t>52</a:t>
            </a:fld>
            <a:endParaRPr kumimoji="1" lang="ja-JP" altLang="en-US"/>
          </a:p>
        </p:txBody>
      </p:sp>
    </p:spTree>
    <p:extLst>
      <p:ext uri="{BB962C8B-B14F-4D97-AF65-F5344CB8AC3E}">
        <p14:creationId xmlns:p14="http://schemas.microsoft.com/office/powerpoint/2010/main" val="1952199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0" i="0" dirty="0" err="1">
                <a:solidFill>
                  <a:srgbClr val="000000"/>
                </a:solidFill>
                <a:effectLst/>
                <a:latin typeface="Arial" panose="020B0604020202020204" pitchFamily="34" charset="0"/>
              </a:rPr>
              <a:t>Sansan</a:t>
            </a:r>
            <a:r>
              <a:rPr lang="en-US" altLang="ja-JP" b="0" i="0" dirty="0">
                <a:solidFill>
                  <a:srgbClr val="000000"/>
                </a:solidFill>
                <a:effectLst/>
                <a:latin typeface="Arial" panose="020B0604020202020204" pitchFamily="34" charset="0"/>
              </a:rPr>
              <a:t> Innovation Navi</a:t>
            </a:r>
            <a:r>
              <a:rPr lang="ja-JP" altLang="en-US" b="0" i="0">
                <a:solidFill>
                  <a:srgbClr val="000000"/>
                </a:solidFill>
                <a:effectLst/>
                <a:latin typeface="Arial" panose="020B0604020202020204" pitchFamily="34" charset="0"/>
              </a:rPr>
              <a:t>から、</a:t>
            </a:r>
            <a:r>
              <a:rPr lang="en-US" altLang="ja-JP" b="0" i="0" dirty="0" err="1">
                <a:solidFill>
                  <a:srgbClr val="000000"/>
                </a:solidFill>
                <a:effectLst/>
                <a:latin typeface="Arial" panose="020B0604020202020204" pitchFamily="34" charset="0"/>
              </a:rPr>
              <a:t>Sansan</a:t>
            </a:r>
            <a:r>
              <a:rPr lang="ja-JP" altLang="en-US" b="0" i="0">
                <a:solidFill>
                  <a:srgbClr val="000000"/>
                </a:solidFill>
                <a:effectLst/>
                <a:latin typeface="Arial" panose="020B0604020202020204" pitchFamily="34" charset="0"/>
              </a:rPr>
              <a:t>の活用法を学べるセミナーもお申し込みいただけます。</a:t>
            </a:r>
            <a:endParaRPr kumimoji="1" lang="ja-JP" altLang="en-US"/>
          </a:p>
        </p:txBody>
      </p:sp>
      <p:sp>
        <p:nvSpPr>
          <p:cNvPr id="4" name="スライド番号プレースホルダー 3"/>
          <p:cNvSpPr>
            <a:spLocks noGrp="1"/>
          </p:cNvSpPr>
          <p:nvPr>
            <p:ph type="sldNum" sz="quarter" idx="5"/>
          </p:nvPr>
        </p:nvSpPr>
        <p:spPr/>
        <p:txBody>
          <a:bodyPr/>
          <a:lstStyle/>
          <a:p>
            <a:fld id="{8DA53ADA-C468-4840-BA8E-66DE59DB9321}" type="slidenum">
              <a:rPr kumimoji="1" lang="ja-JP" altLang="en-US" smtClean="0"/>
              <a:t>53</a:t>
            </a:fld>
            <a:endParaRPr kumimoji="1" lang="ja-JP" altLang="en-US"/>
          </a:p>
        </p:txBody>
      </p:sp>
    </p:spTree>
    <p:extLst>
      <p:ext uri="{BB962C8B-B14F-4D97-AF65-F5344CB8AC3E}">
        <p14:creationId xmlns:p14="http://schemas.microsoft.com/office/powerpoint/2010/main" val="20663774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先程お話したヘルプページのトップページにいくと、右上にアイコンがありますので、クリックして見てみてください。</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54</a:t>
            </a:fld>
            <a:endParaRPr kumimoji="1" lang="ja-JP" altLang="en-US"/>
          </a:p>
        </p:txBody>
      </p:sp>
    </p:spTree>
    <p:extLst>
      <p:ext uri="{BB962C8B-B14F-4D97-AF65-F5344CB8AC3E}">
        <p14:creationId xmlns:p14="http://schemas.microsoft.com/office/powerpoint/2010/main" val="16790941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lang="ja-JP" altLang="en-US" sz="1200" b="0" i="0" u="none" strike="noStrike" dirty="0">
                <a:solidFill>
                  <a:srgbClr val="000000"/>
                </a:solidFill>
                <a:effectLst/>
                <a:latin typeface="Arial" panose="020B0604020202020204" pitchFamily="34" charset="0"/>
              </a:rPr>
              <a:t>ユーザー向けオンラインコミュニティ「</a:t>
            </a:r>
            <a:r>
              <a:rPr lang="en-US" altLang="ja-JP" sz="1200" b="0" i="0" u="none" strike="noStrike" dirty="0" err="1">
                <a:solidFill>
                  <a:srgbClr val="000000"/>
                </a:solidFill>
                <a:effectLst/>
                <a:latin typeface="Arial" panose="020B0604020202020204" pitchFamily="34" charset="0"/>
              </a:rPr>
              <a:t>SansanUserForum</a:t>
            </a:r>
            <a:r>
              <a:rPr lang="ja-JP" altLang="en-US" sz="1200" b="0" i="0" u="none" strike="noStrike" dirty="0">
                <a:solidFill>
                  <a:srgbClr val="000000"/>
                </a:solidFill>
                <a:effectLst/>
                <a:latin typeface="Arial" panose="020B0604020202020204" pitchFamily="34" charset="0"/>
              </a:rPr>
              <a:t>」では、ユーザー同士の情報交換や、イベント、セミナー動画などのユーザー限定のコンテンツの閲覧が可能です。</a:t>
            </a:r>
            <a:endParaRPr lang="en-US" altLang="ja-JP" sz="1200" b="0" i="0" u="none" strike="noStrike" dirty="0">
              <a:solidFill>
                <a:srgbClr val="000000"/>
              </a:solidFill>
              <a:effectLst/>
              <a:latin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03AFBD-F2B4-CB4B-BF3F-5251FCD2E29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484289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87C6F-5FC1-40B0-5366-2945A5E522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332687-4C53-ECE6-E955-CD5C15608C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0A82C1-C6FE-6737-F26E-100862301E06}"/>
              </a:ext>
            </a:extLst>
          </p:cNvPr>
          <p:cNvSpPr>
            <a:spLocks noGrp="1"/>
          </p:cNvSpPr>
          <p:nvPr>
            <p:ph type="body" idx="1"/>
          </p:nvPr>
        </p:nvSpPr>
        <p:spPr/>
        <p:txBody>
          <a:bodyPr/>
          <a:lstStyle/>
          <a:p>
            <a:r>
              <a:rPr kumimoji="1" lang="ja-JP" altLang="en-US" dirty="0"/>
              <a:t>ぜひ登録し、情報収集してみてください！</a:t>
            </a:r>
          </a:p>
          <a:p>
            <a:endParaRPr kumimoji="1" lang="ja-JP" altLang="en-US" dirty="0"/>
          </a:p>
          <a:p>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5397B8EE-C522-DACB-EEF7-C6795F366096}"/>
              </a:ext>
            </a:extLst>
          </p:cNvPr>
          <p:cNvSpPr>
            <a:spLocks noGrp="1"/>
          </p:cNvSpPr>
          <p:nvPr>
            <p:ph type="sldNum" sz="quarter" idx="5"/>
          </p:nvPr>
        </p:nvSpPr>
        <p:spPr/>
        <p:txBody>
          <a:bodyPr/>
          <a:lstStyle/>
          <a:p>
            <a:fld id="{33F62DD4-BFF9-48CA-9AD6-7CB44F62B554}" type="slidenum">
              <a:rPr kumimoji="1" lang="ja-JP" altLang="en-US" smtClean="0"/>
              <a:t>56</a:t>
            </a:fld>
            <a:endParaRPr kumimoji="1" lang="ja-JP" altLang="en-US"/>
          </a:p>
        </p:txBody>
      </p:sp>
    </p:spTree>
    <p:extLst>
      <p:ext uri="{BB962C8B-B14F-4D97-AF65-F5344CB8AC3E}">
        <p14:creationId xmlns:p14="http://schemas.microsoft.com/office/powerpoint/2010/main" val="3779086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以上が</a:t>
            </a:r>
            <a:r>
              <a:rPr kumimoji="1" lang="en-US" altLang="ja-JP" dirty="0"/>
              <a:t>Sansan</a:t>
            </a:r>
            <a:r>
              <a:rPr kumimoji="1" lang="ja-JP" altLang="en-US" dirty="0"/>
              <a:t>の使い方となります。</a:t>
            </a:r>
            <a:br>
              <a:rPr kumimoji="1" lang="en-US" altLang="ja-JP" dirty="0"/>
            </a:br>
            <a:endParaRPr kumimoji="1" lang="en-US" altLang="ja-JP" dirty="0"/>
          </a:p>
          <a:p>
            <a:r>
              <a:rPr kumimoji="1" lang="ja-JP" altLang="en-US" dirty="0"/>
              <a:t>もし不明な点があれば質問してもらえたらと思いますがいかがでしょうか。</a:t>
            </a:r>
            <a:endParaRPr kumimoji="1" lang="en-US" altLang="ja-JP" dirty="0"/>
          </a:p>
          <a:p>
            <a:endParaRPr kumimoji="1" lang="en-US" altLang="ja-JP" dirty="0"/>
          </a:p>
          <a:p>
            <a:r>
              <a:rPr kumimoji="1" lang="ja-JP" altLang="en-US" dirty="0"/>
              <a:t>（なければ次のページへ）</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57</a:t>
            </a:fld>
            <a:endParaRPr kumimoji="1" lang="ja-JP" altLang="en-US"/>
          </a:p>
        </p:txBody>
      </p:sp>
    </p:spTree>
    <p:extLst>
      <p:ext uri="{BB962C8B-B14F-4D97-AF65-F5344CB8AC3E}">
        <p14:creationId xmlns:p14="http://schemas.microsoft.com/office/powerpoint/2010/main" val="12162384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それではこれで、</a:t>
            </a:r>
            <a:r>
              <a:rPr kumimoji="1" lang="en-US" altLang="ja-JP" dirty="0"/>
              <a:t>Sansan</a:t>
            </a:r>
            <a:r>
              <a:rPr kumimoji="1" lang="ja-JP" altLang="en-US"/>
              <a:t>の説明会を終了します。</a:t>
            </a:r>
            <a:endParaRPr kumimoji="1" lang="en-US" altLang="ja-JP" dirty="0"/>
          </a:p>
          <a:p>
            <a:r>
              <a:rPr kumimoji="1" lang="ja-JP" altLang="en-US"/>
              <a:t>お疲れさまでした。</a:t>
            </a:r>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58</a:t>
            </a:fld>
            <a:endParaRPr kumimoji="1" lang="ja-JP" altLang="en-US"/>
          </a:p>
        </p:txBody>
      </p:sp>
    </p:spTree>
    <p:extLst>
      <p:ext uri="{BB962C8B-B14F-4D97-AF65-F5344CB8AC3E}">
        <p14:creationId xmlns:p14="http://schemas.microsoft.com/office/powerpoint/2010/main" val="321528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5</a:t>
            </a:fld>
            <a:endParaRPr kumimoji="1" lang="ja-JP" altLang="en-US"/>
          </a:p>
        </p:txBody>
      </p:sp>
    </p:spTree>
    <p:extLst>
      <p:ext uri="{BB962C8B-B14F-4D97-AF65-F5344CB8AC3E}">
        <p14:creationId xmlns:p14="http://schemas.microsoft.com/office/powerpoint/2010/main" val="259998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0" y="4400550"/>
            <a:ext cx="5486400" cy="7140286"/>
          </a:xfrm>
        </p:spPr>
        <p:txBody>
          <a:bodyPr/>
          <a:lstStyle/>
          <a:p>
            <a:r>
              <a:rPr kumimoji="1" lang="ja-JP" altLang="en-US" sz="2400" dirty="0"/>
              <a:t>それでは、時間になりましたのでこれから</a:t>
            </a:r>
            <a:r>
              <a:rPr kumimoji="1" lang="en-US" altLang="ja-JP" sz="2400" dirty="0"/>
              <a:t>Sansan</a:t>
            </a:r>
            <a:r>
              <a:rPr kumimoji="1" lang="ja-JP" altLang="en-US" sz="2400" dirty="0"/>
              <a:t>の操作説明会を始めます。</a:t>
            </a:r>
            <a:endParaRPr kumimoji="1" lang="en-US" altLang="ja-JP" sz="2400" dirty="0"/>
          </a:p>
          <a:p>
            <a:endParaRPr kumimoji="1" lang="en-US" altLang="ja-JP" sz="2400" dirty="0"/>
          </a:p>
          <a:p>
            <a:r>
              <a:rPr kumimoji="1" lang="ja-JP" altLang="en-US" sz="2400" dirty="0"/>
              <a:t>本日</a:t>
            </a:r>
            <a:r>
              <a:rPr kumimoji="1" lang="en-US" altLang="ja-JP" sz="2400" dirty="0"/>
              <a:t>Sansan</a:t>
            </a:r>
            <a:r>
              <a:rPr kumimoji="1" lang="ja-JP" altLang="en-US" sz="2400" dirty="0"/>
              <a:t>の利用方法を説明します、●●部の■■です。</a:t>
            </a:r>
            <a:endParaRPr kumimoji="1" lang="en-US" altLang="ja-JP" sz="2400" dirty="0"/>
          </a:p>
          <a:p>
            <a:r>
              <a:rPr kumimoji="1" lang="ja-JP" altLang="en-US" sz="2400" dirty="0"/>
              <a:t>私は「</a:t>
            </a:r>
            <a:r>
              <a:rPr kumimoji="1" lang="en-US" altLang="ja-JP" sz="2400" dirty="0"/>
              <a:t>Sansan</a:t>
            </a:r>
            <a:r>
              <a:rPr kumimoji="1" lang="ja-JP" altLang="en-US" sz="2400" dirty="0"/>
              <a:t>」の導入プロジェクトを中心となって進めております。</a:t>
            </a:r>
            <a:endParaRPr kumimoji="1" lang="en-US" altLang="ja-JP" sz="2400" dirty="0"/>
          </a:p>
          <a:p>
            <a:endParaRPr kumimoji="1" lang="en-US" altLang="ja-JP" sz="2400" dirty="0"/>
          </a:p>
          <a:p>
            <a:r>
              <a:rPr kumimoji="1" lang="en-US" altLang="ja-JP" sz="2400" dirty="0"/>
              <a:t>Sansan</a:t>
            </a:r>
            <a:r>
              <a:rPr kumimoji="1" lang="ja-JP" altLang="en-US" sz="2400" dirty="0"/>
              <a:t>というサービスについて初めて聞く、という方はどれくらいいらっしゃいますか？</a:t>
            </a:r>
            <a:endParaRPr kumimoji="1" lang="en-US" altLang="ja-JP" sz="2400" dirty="0"/>
          </a:p>
          <a:p>
            <a:r>
              <a:rPr kumimoji="1" lang="en-US" altLang="ja-JP" sz="2400" dirty="0" err="1"/>
              <a:t>Sansan</a:t>
            </a:r>
            <a:r>
              <a:rPr kumimoji="1" lang="ja-JP" altLang="en-US" sz="2400" dirty="0"/>
              <a:t>は、</a:t>
            </a:r>
            <a:r>
              <a:rPr kumimoji="1" lang="ja-JP" altLang="en-US" sz="2400" dirty="0">
                <a:solidFill>
                  <a:srgbClr val="FF0000"/>
                </a:solidFill>
                <a:highlight>
                  <a:srgbClr val="FFFF00"/>
                </a:highlight>
              </a:rPr>
              <a:t>社内の情報を全社で共有し、</a:t>
            </a:r>
            <a:r>
              <a:rPr lang="ja-JP" altLang="en-US" sz="3600" b="0" i="0" dirty="0">
                <a:solidFill>
                  <a:srgbClr val="FF0000"/>
                </a:solidFill>
                <a:effectLst/>
                <a:highlight>
                  <a:srgbClr val="FFFF00"/>
                </a:highlight>
                <a:latin typeface="Arial" panose="020B0604020202020204" pitchFamily="34" charset="0"/>
              </a:rPr>
              <a:t>さらなるビジネスチャンスを発見できる</a:t>
            </a:r>
            <a:r>
              <a:rPr kumimoji="1" lang="ja-JP" altLang="en-US" sz="2400" dirty="0">
                <a:solidFill>
                  <a:srgbClr val="FF0000"/>
                </a:solidFill>
                <a:highlight>
                  <a:srgbClr val="FFFF00"/>
                </a:highlight>
              </a:rPr>
              <a:t>サービスです。</a:t>
            </a:r>
            <a:endParaRPr kumimoji="1" lang="en-US" altLang="ja-JP" sz="2400" dirty="0">
              <a:solidFill>
                <a:srgbClr val="FF0000"/>
              </a:solidFill>
              <a:highlight>
                <a:srgbClr val="FFFF00"/>
              </a:highlight>
            </a:endParaRPr>
          </a:p>
          <a:p>
            <a:endParaRPr kumimoji="1" lang="en-US" altLang="ja-JP" sz="2400" dirty="0"/>
          </a:p>
          <a:p>
            <a:r>
              <a:rPr kumimoji="1" lang="ja-JP" altLang="en-US" sz="2400" dirty="0"/>
              <a:t>今回、当社は（導入目的を入れる→）「</a:t>
            </a:r>
            <a:r>
              <a:rPr kumimoji="1" lang="ja-JP" altLang="en-US" sz="2400" b="1" dirty="0"/>
              <a:t>社内の人脈を共有し売上向上を実現する</a:t>
            </a:r>
            <a:r>
              <a:rPr kumimoji="1" lang="ja-JP" altLang="en-US" sz="2400" dirty="0"/>
              <a:t>」ことを目的に</a:t>
            </a:r>
            <a:r>
              <a:rPr kumimoji="1" lang="en-US" altLang="ja-JP" sz="2400" dirty="0"/>
              <a:t>Sansan</a:t>
            </a:r>
            <a:r>
              <a:rPr kumimoji="1" lang="ja-JP" altLang="en-US" sz="2400" dirty="0"/>
              <a:t>を導入しました。</a:t>
            </a:r>
            <a:endParaRPr kumimoji="1" lang="en-US" altLang="ja-JP" sz="2400" dirty="0"/>
          </a:p>
          <a:p>
            <a:endParaRPr kumimoji="1" lang="en-US" altLang="ja-JP" sz="2400" dirty="0"/>
          </a:p>
          <a:p>
            <a:r>
              <a:rPr kumimoji="1" lang="ja-JP" altLang="en-US" sz="2400" dirty="0"/>
              <a:t>（導入前の課題を入れる→）これまで、新規顧客かどうかを区別するのに大きな工数をかけてきましたが、</a:t>
            </a:r>
            <a:br>
              <a:rPr kumimoji="1" lang="en-US" altLang="ja-JP" sz="2400" dirty="0"/>
            </a:br>
            <a:r>
              <a:rPr kumimoji="1" lang="ja-JP" altLang="en-US" sz="2400" dirty="0"/>
              <a:t>今後は</a:t>
            </a:r>
            <a:r>
              <a:rPr kumimoji="1" lang="en-US" altLang="ja-JP" sz="2400" dirty="0"/>
              <a:t>Sansan</a:t>
            </a:r>
            <a:r>
              <a:rPr kumimoji="1" lang="ja-JP" altLang="en-US" sz="2400" dirty="0"/>
              <a:t>を確認すればすぐに社内の接点を確認できます。</a:t>
            </a:r>
            <a:endParaRPr kumimoji="1" lang="en-US" altLang="ja-JP" sz="2400" dirty="0"/>
          </a:p>
          <a:p>
            <a:endParaRPr kumimoji="1" lang="en-US" altLang="ja-JP" sz="2400" dirty="0"/>
          </a:p>
          <a:p>
            <a:r>
              <a:rPr kumimoji="1" lang="ja-JP" altLang="en-US" sz="2400" dirty="0"/>
              <a:t>また、営業系の社員でなくとも、リスト作成時のマスタデータとしての活用、</a:t>
            </a:r>
            <a:br>
              <a:rPr kumimoji="1" lang="en-US" altLang="ja-JP" sz="2400" dirty="0"/>
            </a:br>
            <a:r>
              <a:rPr kumimoji="1" lang="ja-JP" altLang="en-US" sz="2400" dirty="0"/>
              <a:t>イベントの参加者管理など、活用シーンは多いかと思います。</a:t>
            </a:r>
            <a:endParaRPr kumimoji="1" lang="en-US" altLang="ja-JP" sz="2400" dirty="0"/>
          </a:p>
          <a:p>
            <a:endParaRPr kumimoji="1" lang="en-US" altLang="ja-JP" sz="2400" dirty="0"/>
          </a:p>
          <a:p>
            <a:r>
              <a:rPr kumimoji="1" lang="en-US" altLang="ja-JP" sz="2400" dirty="0"/>
              <a:t>Sansan</a:t>
            </a:r>
            <a:r>
              <a:rPr kumimoji="1" lang="ja-JP" altLang="en-US" sz="2400" dirty="0"/>
              <a:t>は当社が費用を投じて利用するシステムです、名刺をスキャンするのみならず、</a:t>
            </a:r>
            <a:br>
              <a:rPr kumimoji="1" lang="en-US" altLang="ja-JP" sz="2400" dirty="0"/>
            </a:br>
            <a:r>
              <a:rPr kumimoji="1" lang="ja-JP" altLang="en-US" sz="2400" dirty="0"/>
              <a:t>どうしたら売上向上につながるか、という目線でもぜひ使っていただけたらと思います。</a:t>
            </a:r>
            <a:endParaRPr kumimoji="1" lang="en-US" altLang="ja-JP" sz="2400" dirty="0"/>
          </a:p>
          <a:p>
            <a:endParaRPr kumimoji="1" lang="en-US" altLang="ja-JP" sz="2400" dirty="0"/>
          </a:p>
          <a:p>
            <a:r>
              <a:rPr kumimoji="1" lang="ja-JP" altLang="en-US" sz="2400" dirty="0"/>
              <a:t>そこで、本日は基本的な操作方法を説明します。</a:t>
            </a:r>
            <a:endParaRPr kumimoji="1" lang="en-US" altLang="ja-JP" sz="2400" dirty="0"/>
          </a:p>
          <a:p>
            <a:r>
              <a:rPr kumimoji="1" lang="ja-JP" altLang="en-US" sz="2400" dirty="0"/>
              <a:t>時間は（目安の時間を入れる→）</a:t>
            </a:r>
            <a:r>
              <a:rPr kumimoji="1" lang="en-US" altLang="ja-JP" sz="2400" dirty="0"/>
              <a:t>20</a:t>
            </a:r>
            <a:r>
              <a:rPr kumimoji="1" lang="ja-JP" altLang="en-US" sz="2400" dirty="0"/>
              <a:t>分程で終了する予定です。</a:t>
            </a:r>
            <a:br>
              <a:rPr kumimoji="1" lang="en-US" altLang="ja-JP" sz="2400" dirty="0"/>
            </a:br>
            <a:endParaRPr kumimoji="1" lang="en-US" altLang="ja-JP" sz="2400" dirty="0"/>
          </a:p>
          <a:p>
            <a:r>
              <a:rPr kumimoji="1" lang="ja-JP" altLang="en-US" sz="2400" dirty="0"/>
              <a:t>それでは内容に入っていきます。</a:t>
            </a:r>
            <a:endParaRPr kumimoji="1" lang="en-US" altLang="ja-JP" sz="2400" dirty="0"/>
          </a:p>
          <a:p>
            <a:endParaRPr kumimoji="1" lang="en-US" altLang="ja-JP" sz="24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dirty="0"/>
              <a:t>（次のページへ）</a:t>
            </a:r>
            <a:br>
              <a:rPr kumimoji="1" lang="en-US" altLang="ja-JP" sz="2400" dirty="0"/>
            </a:br>
            <a:br>
              <a:rPr kumimoji="1" lang="en-US" altLang="ja-JP" sz="2400" dirty="0"/>
            </a:br>
            <a:r>
              <a:rPr kumimoji="1" lang="en-US" altLang="ja-JP" sz="2400" dirty="0"/>
              <a:t>【</a:t>
            </a:r>
            <a:r>
              <a:rPr kumimoji="1" lang="ja-JP" altLang="en-US" sz="2400" dirty="0"/>
              <a:t>補足</a:t>
            </a:r>
            <a:r>
              <a:rPr kumimoji="1" lang="en-US" altLang="ja-JP" sz="2400" dirty="0"/>
              <a:t>】</a:t>
            </a:r>
            <a:r>
              <a:rPr kumimoji="1" lang="en-US" altLang="ja-JP" sz="2400" dirty="0" err="1"/>
              <a:t>ActiveDirectory</a:t>
            </a:r>
            <a:r>
              <a:rPr kumimoji="1" lang="ja-JP" altLang="en-US" sz="2400" dirty="0"/>
              <a:t>連携がなされている企業様の場合は、自社の設定に則ってご説明ください。</a:t>
            </a:r>
            <a:endParaRPr kumimoji="1" lang="en-US" altLang="ja-JP" sz="2400" dirty="0"/>
          </a:p>
          <a:p>
            <a:endParaRPr kumimoji="1" lang="en-US" altLang="ja-JP" sz="2400" dirty="0"/>
          </a:p>
          <a:p>
            <a:endParaRPr kumimoji="1" lang="en-US" altLang="ja-JP" sz="2400"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6</a:t>
            </a:fld>
            <a:endParaRPr kumimoji="1" lang="ja-JP" altLang="en-US"/>
          </a:p>
        </p:txBody>
      </p:sp>
    </p:spTree>
    <p:extLst>
      <p:ext uri="{BB962C8B-B14F-4D97-AF65-F5344CB8AC3E}">
        <p14:creationId xmlns:p14="http://schemas.microsoft.com/office/powerpoint/2010/main" val="2462209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本日はこのような内容で説明していきます。</a:t>
            </a:r>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7</a:t>
            </a:fld>
            <a:endParaRPr kumimoji="1" lang="ja-JP" altLang="en-US"/>
          </a:p>
        </p:txBody>
      </p:sp>
    </p:spTree>
    <p:extLst>
      <p:ext uri="{BB962C8B-B14F-4D97-AF65-F5344CB8AC3E}">
        <p14:creationId xmlns:p14="http://schemas.microsoft.com/office/powerpoint/2010/main" val="2711011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それではまず、パソコンから</a:t>
            </a:r>
            <a:r>
              <a:rPr kumimoji="1" lang="en-US" altLang="ja-JP" dirty="0"/>
              <a:t>Sansan</a:t>
            </a:r>
            <a:r>
              <a:rPr kumimoji="1" lang="ja-JP" altLang="en-US" dirty="0"/>
              <a:t>を利用する際の操作方法を案内します。</a:t>
            </a:r>
            <a:endParaRPr kumimoji="1" lang="en-US" altLang="ja-JP" dirty="0"/>
          </a:p>
          <a:p>
            <a:endParaRPr kumimoji="1" lang="en-US" altLang="ja-JP" dirty="0"/>
          </a:p>
          <a:p>
            <a:r>
              <a:rPr kumimoji="1" lang="ja-JP" altLang="en-US" dirty="0"/>
              <a:t>（次ページへ）</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53B7FE98-A034-45B8-ABD5-71A640439107}" type="slidenum">
              <a:rPr kumimoji="1" lang="ja-JP" altLang="en-US" smtClean="0"/>
              <a:t>8</a:t>
            </a:fld>
            <a:endParaRPr kumimoji="1" lang="ja-JP" altLang="en-US"/>
          </a:p>
        </p:txBody>
      </p:sp>
    </p:spTree>
    <p:extLst>
      <p:ext uri="{BB962C8B-B14F-4D97-AF65-F5344CB8AC3E}">
        <p14:creationId xmlns:p14="http://schemas.microsoft.com/office/powerpoint/2010/main" val="3514521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3353" y="2780600"/>
            <a:ext cx="11665296" cy="1008112"/>
          </a:xfrm>
        </p:spPr>
        <p:txBody>
          <a:bodyPr anchor="b"/>
          <a:lstStyle>
            <a:lvl1pPr marL="0" marR="0" indent="0" algn="ctr" defTabSz="91440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4800" b="1" i="0" spc="300">
                <a:solidFill>
                  <a:schemeClr val="tx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63352" y="5229200"/>
            <a:ext cx="11665298" cy="1204209"/>
          </a:xfrm>
        </p:spPr>
        <p:txBody>
          <a:bodyPr anchor="b">
            <a:noAutofit/>
          </a:bodyPr>
          <a:lstStyle>
            <a:lvl1pPr marL="72000" indent="0" algn="ctr">
              <a:lnSpc>
                <a:spcPct val="100000"/>
              </a:lnSpc>
              <a:buNone/>
              <a:defRPr sz="1800" b="1" i="0">
                <a:solidFill>
                  <a:schemeClr val="tx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63353" y="2132200"/>
            <a:ext cx="11665296" cy="648072"/>
          </a:xfrm>
        </p:spPr>
        <p:txBody>
          <a:bodyPr anchor="b"/>
          <a:lstStyle>
            <a:lvl1pPr marL="72000" indent="0" algn="ctr">
              <a:buNone/>
              <a:defRPr b="1" i="0" spc="300">
                <a:solidFill>
                  <a:schemeClr val="tx1"/>
                </a:solidFill>
                <a:latin typeface="+mn-lt"/>
                <a:ea typeface="Yu Gothic" charset="-128"/>
                <a:cs typeface="Yu Gothic" charset="-128"/>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サブテキストを入力</a:t>
            </a:r>
          </a:p>
        </p:txBody>
      </p:sp>
      <p:pic>
        <p:nvPicPr>
          <p:cNvPr id="6" name="図 5">
            <a:extLst>
              <a:ext uri="{FF2B5EF4-FFF2-40B4-BE49-F238E27FC236}">
                <a16:creationId xmlns:a16="http://schemas.microsoft.com/office/drawing/2014/main" id="{25A223B9-0944-CD41-AA78-01279FF06A9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916" y="399664"/>
            <a:ext cx="1433612" cy="797088"/>
          </a:xfrm>
          <a:prstGeom prst="rect">
            <a:avLst/>
          </a:prstGeom>
        </p:spPr>
      </p:pic>
    </p:spTree>
    <p:extLst>
      <p:ext uri="{BB962C8B-B14F-4D97-AF65-F5344CB8AC3E}">
        <p14:creationId xmlns:p14="http://schemas.microsoft.com/office/powerpoint/2010/main" val="229348426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63353" y="2780928"/>
            <a:ext cx="11665296" cy="1008112"/>
          </a:xfrm>
        </p:spPr>
        <p:txBody>
          <a:bodyPr anchor="b"/>
          <a:lstStyle>
            <a:lvl1pPr marL="0" marR="0" indent="0" algn="ctr" defTabSz="91440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4800" b="1" i="0" spc="30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63352" y="5229200"/>
            <a:ext cx="11665298" cy="1204209"/>
          </a:xfrm>
        </p:spPr>
        <p:txBody>
          <a:bodyPr anchor="b">
            <a:noAutofit/>
          </a:bodyPr>
          <a:lstStyle>
            <a:lvl1pPr marL="72000" indent="0" algn="ctr">
              <a:lnSpc>
                <a:spcPct val="100000"/>
              </a:lnSpc>
              <a:buNone/>
              <a:defRPr sz="1800" b="1" i="0">
                <a:solidFill>
                  <a:schemeClr val="bg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63353" y="2132528"/>
            <a:ext cx="11665296" cy="648072"/>
          </a:xfrm>
        </p:spPr>
        <p:txBody>
          <a:bodyPr anchor="b"/>
          <a:lstStyle>
            <a:lvl1pPr marL="72000" indent="0" algn="ctr">
              <a:buNone/>
              <a:defRPr b="1" i="0" spc="300">
                <a:solidFill>
                  <a:schemeClr val="bg1"/>
                </a:solidFill>
                <a:latin typeface="+mn-lt"/>
                <a:ea typeface="Yu Gothic" charset="-128"/>
                <a:cs typeface="Yu Gothic" charset="-128"/>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テキストを入力</a:t>
            </a:r>
          </a:p>
        </p:txBody>
      </p:sp>
      <p:pic>
        <p:nvPicPr>
          <p:cNvPr id="6" name="図 5">
            <a:extLst>
              <a:ext uri="{FF2B5EF4-FFF2-40B4-BE49-F238E27FC236}">
                <a16:creationId xmlns:a16="http://schemas.microsoft.com/office/drawing/2014/main" id="{A27F9A43-4547-A744-B6C8-4453ACE07F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3916" y="399664"/>
            <a:ext cx="1433611" cy="797088"/>
          </a:xfrm>
          <a:prstGeom prst="rect">
            <a:avLst/>
          </a:prstGeom>
        </p:spPr>
      </p:pic>
    </p:spTree>
    <p:extLst>
      <p:ext uri="{BB962C8B-B14F-4D97-AF65-F5344CB8AC3E}">
        <p14:creationId xmlns:p14="http://schemas.microsoft.com/office/powerpoint/2010/main" val="246366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中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24000" y="2348880"/>
            <a:ext cx="10944000" cy="1152784"/>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bg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5736000"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Tree>
    <p:extLst>
      <p:ext uri="{BB962C8B-B14F-4D97-AF65-F5344CB8AC3E}">
        <p14:creationId xmlns:p14="http://schemas.microsoft.com/office/powerpoint/2010/main" val="25095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プレゼンスタイル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87389" y="332656"/>
            <a:ext cx="11017223" cy="5904656"/>
          </a:xfrm>
        </p:spPr>
        <p:txBody>
          <a:bodyPr anchor="ctr"/>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766127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箇条書き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72948" y="1282750"/>
            <a:ext cx="10646106" cy="504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3264717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基本コンテンツ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72948" y="1282750"/>
            <a:ext cx="10646106" cy="5041770"/>
          </a:xfrm>
        </p:spPr>
        <p:txBody>
          <a:bodyPr/>
          <a:lstStyle>
            <a:lvl1pPr marL="72000" indent="0">
              <a:buNone/>
              <a:defRPr>
                <a:solidFill>
                  <a:schemeClr val="bg1"/>
                </a:solidFill>
              </a:defRPr>
            </a:lvl1pPr>
            <a:lvl2pPr marL="380250" indent="0">
              <a:buNone/>
              <a:defRPr>
                <a:solidFill>
                  <a:schemeClr val="bg1"/>
                </a:solidFill>
              </a:defRPr>
            </a:lvl2pPr>
            <a:lvl3pPr marL="1027113" indent="0">
              <a:buNone/>
              <a:defRPr>
                <a:solidFill>
                  <a:schemeClr val="bg1"/>
                </a:solidFill>
              </a:defRPr>
            </a:lvl3pPr>
            <a:lvl4pPr marL="1296988" indent="0">
              <a:buNone/>
              <a:defRPr>
                <a:solidFill>
                  <a:schemeClr val="bg1"/>
                </a:solidFill>
              </a:defRPr>
            </a:lvl4pPr>
            <a:lvl5pPr marL="1566863" indent="0">
              <a:buNone/>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332306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タイトルのみ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329541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自由レイアウト_黒">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689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ansan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5880" y="2826929"/>
            <a:ext cx="2160240" cy="1201093"/>
          </a:xfrm>
          <a:prstGeom prst="rect">
            <a:avLst/>
          </a:prstGeom>
        </p:spPr>
      </p:pic>
    </p:spTree>
    <p:extLst>
      <p:ext uri="{BB962C8B-B14F-4D97-AF65-F5344CB8AC3E}">
        <p14:creationId xmlns:p14="http://schemas.microsoft.com/office/powerpoint/2010/main" val="166932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リード文">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20397" y="1282750"/>
            <a:ext cx="10814139" cy="5041770"/>
          </a:xfrm>
        </p:spPr>
        <p:txBody>
          <a:bodyPr lIns="0" tIns="0" rIns="0" bIns="0">
            <a:normAutofit/>
          </a:bodyPr>
          <a:lstStyle>
            <a:lvl1pPr marL="72000" indent="0">
              <a:buNone/>
              <a:defRPr sz="1600" b="1" i="0">
                <a:latin typeface="Arial" panose="020B0604020202020204" pitchFamily="34" charset="0"/>
                <a:ea typeface="Yu Gothic" panose="020B0400000000000000" pitchFamily="34" charset="-128"/>
                <a:cs typeface="Arial" panose="020B0604020202020204" pitchFamily="34" charset="0"/>
              </a:defRPr>
            </a:lvl1pPr>
            <a:lvl2pPr marL="380250" indent="0">
              <a:buNone/>
              <a:defRPr sz="1600" b="1" i="0">
                <a:latin typeface="Arial" panose="020B0604020202020204" pitchFamily="34" charset="0"/>
                <a:ea typeface="Yu Gothic" panose="020B0400000000000000" pitchFamily="34" charset="-128"/>
                <a:cs typeface="Arial" panose="020B0604020202020204" pitchFamily="34" charset="0"/>
              </a:defRPr>
            </a:lvl2pPr>
            <a:lvl3pPr marL="1027113" indent="0">
              <a:buNone/>
              <a:defRPr sz="1600" b="1" i="0">
                <a:latin typeface="Arial" panose="020B0604020202020204" pitchFamily="34" charset="0"/>
                <a:ea typeface="Yu Gothic" panose="020B0400000000000000" pitchFamily="34" charset="-128"/>
                <a:cs typeface="Arial" panose="020B0604020202020204" pitchFamily="34" charset="0"/>
              </a:defRPr>
            </a:lvl3pPr>
            <a:lvl4pPr marL="1296988" indent="0">
              <a:buNone/>
              <a:defRPr sz="1600" b="1" i="0">
                <a:latin typeface="Arial" panose="020B0604020202020204" pitchFamily="34" charset="0"/>
                <a:ea typeface="Yu Gothic" panose="020B0400000000000000" pitchFamily="34" charset="-128"/>
                <a:cs typeface="Arial" panose="020B0604020202020204" pitchFamily="34" charset="0"/>
              </a:defRPr>
            </a:lvl4pPr>
            <a:lvl5pPr marL="1566863" indent="0">
              <a:buNone/>
              <a:defRPr sz="1600" b="1" i="0">
                <a:latin typeface="Arial" panose="020B0604020202020204" pitchFamily="34" charset="0"/>
                <a:ea typeface="Yu Gothic" panose="020B0400000000000000" pitchFamily="34" charset="-128"/>
                <a:cs typeface="Arial" panose="020B0604020202020204" pitchFamily="34" charset="0"/>
              </a:defRPr>
            </a:lvl5pPr>
          </a:lstStyle>
          <a:p>
            <a:pPr lvl="0"/>
            <a:r>
              <a:rPr kumimoji="1" lang="ja-JP" altLang="en-US"/>
              <a:t>マスター テキストの書式設定</a:t>
            </a:r>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 9">
            <a:extLst>
              <a:ext uri="{FF2B5EF4-FFF2-40B4-BE49-F238E27FC236}">
                <a16:creationId xmlns:a16="http://schemas.microsoft.com/office/drawing/2014/main" id="{04BD125B-D6C7-0842-9A43-0EEC747B894A}"/>
              </a:ext>
            </a:extLst>
          </p:cNvPr>
          <p:cNvSpPr>
            <a:spLocks noGrp="1"/>
          </p:cNvSpPr>
          <p:nvPr>
            <p:ph type="sldNum" sz="quarter" idx="4"/>
          </p:nvPr>
        </p:nvSpPr>
        <p:spPr>
          <a:xfrm>
            <a:off x="9337307" y="6682699"/>
            <a:ext cx="2844800" cy="124123"/>
          </a:xfrm>
          <a:prstGeom prst="rect">
            <a:avLst/>
          </a:prstGeom>
        </p:spPr>
        <p:txBody>
          <a:bodyPr vert="horz" lIns="91440" tIns="45720" rIns="91440" bIns="45720" rtlCol="0" anchor="ctr"/>
          <a:lstStyle>
            <a:lvl1pPr algn="r">
              <a:defRPr sz="1100">
                <a:solidFill>
                  <a:schemeClr val="tx1"/>
                </a:solidFill>
                <a:latin typeface="+mn-lt"/>
                <a:ea typeface="+mn-ea"/>
              </a:defRPr>
            </a:lvl1p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416227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4E8C6BF-F39C-A048-90C0-CAB1988AE443}"/>
              </a:ext>
            </a:extLst>
          </p:cNvPr>
          <p:cNvSpPr/>
          <p:nvPr userDrawn="1"/>
        </p:nvSpPr>
        <p:spPr>
          <a:xfrm>
            <a:off x="0" y="0"/>
            <a:ext cx="12191999" cy="6865494"/>
          </a:xfrm>
          <a:prstGeom prst="rect">
            <a:avLst/>
          </a:prstGeom>
          <a:solidFill>
            <a:srgbClr val="EDF9F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2" name="タイトル 1"/>
          <p:cNvSpPr>
            <a:spLocks noGrp="1"/>
          </p:cNvSpPr>
          <p:nvPr>
            <p:ph type="ctrTitle"/>
          </p:nvPr>
        </p:nvSpPr>
        <p:spPr>
          <a:xfrm>
            <a:off x="624000" y="2348880"/>
            <a:ext cx="10944000" cy="1152784"/>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accent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5736000"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6" name="Shape 5">
            <a:extLst>
              <a:ext uri="{FF2B5EF4-FFF2-40B4-BE49-F238E27FC236}">
                <a16:creationId xmlns:a16="http://schemas.microsoft.com/office/drawing/2014/main" id="{58FD7E37-D10F-AF6C-4B26-00E8C4C60C79}"/>
              </a:ext>
            </a:extLst>
          </p:cNvPr>
          <p:cNvSpPr/>
          <p:nvPr userDrawn="1"/>
        </p:nvSpPr>
        <p:spPr>
          <a:xfrm>
            <a:off x="201241" y="6630357"/>
            <a:ext cx="576000" cy="92333"/>
          </a:xfrm>
          <a:prstGeom prst="rect">
            <a:avLst/>
          </a:prstGeom>
          <a:extLst>
            <a:ext uri="{C572A759-6A51-4108-AA02-DFA0A04FC94B}">
              <ma14:wrappingTextBoxFlag xmlns:ma14="http://schemas.microsoft.com/office/mac/drawingml/2011/main" xmlns="" val="1"/>
            </a:ext>
          </a:extLst>
        </p:spPr>
        <p:txBody>
          <a:bodyPr vert="horz" lIns="0" tIns="0" rIns="0" bIns="0" rtlCol="0" anchor="ctr">
            <a:spAutoFit/>
          </a:bodyPr>
          <a:lstStyle/>
          <a:p>
            <a:pPr lvl="0" algn="dist">
              <a:lnSpc>
                <a:spcPct val="100000"/>
              </a:lnSpc>
            </a:pPr>
            <a:r>
              <a:rPr sz="600" b="0" i="0" dirty="0">
                <a:latin typeface="+mn-lt"/>
                <a:ea typeface="Yu Gothic" charset="-128"/>
                <a:cs typeface="Yu Gothic" charset="-128"/>
              </a:rPr>
              <a:t>©</a:t>
            </a:r>
            <a:r>
              <a:rPr lang="en-US" sz="300" b="0" i="0" dirty="0">
                <a:latin typeface="+mn-lt"/>
                <a:ea typeface="Yu Gothic" charset="-128"/>
                <a:cs typeface="Yu Gothic" charset="-128"/>
              </a:rPr>
              <a:t> </a:t>
            </a:r>
            <a:r>
              <a:rPr lang="en-US" sz="600" b="0" i="0" dirty="0">
                <a:latin typeface="+mn-lt"/>
                <a:ea typeface="Yu Gothic" charset="-128"/>
                <a:cs typeface="Yu Gothic" charset="-128"/>
              </a:rPr>
              <a:t>S</a:t>
            </a:r>
            <a:r>
              <a:rPr sz="600" b="0" i="0" dirty="0">
                <a:latin typeface="+mn-lt"/>
                <a:ea typeface="Yu Gothic" charset="-128"/>
                <a:cs typeface="Yu Gothic" charset="-128"/>
              </a:rPr>
              <a:t>ansan</a:t>
            </a:r>
            <a:r>
              <a:rPr lang="en-US" sz="600" b="0" i="0" dirty="0">
                <a:latin typeface="+mn-lt"/>
                <a:ea typeface="Yu Gothic" charset="-128"/>
                <a:cs typeface="Yu Gothic" charset="-128"/>
              </a:rPr>
              <a:t>,</a:t>
            </a:r>
            <a:r>
              <a:rPr sz="600" b="0" i="0" dirty="0">
                <a:latin typeface="+mn-lt"/>
                <a:ea typeface="Yu Gothic" charset="-128"/>
                <a:cs typeface="Yu Gothic" charset="-128"/>
              </a:rPr>
              <a:t> </a:t>
            </a:r>
            <a:r>
              <a:rPr lang="en-US" sz="600" b="0" i="0" dirty="0">
                <a:latin typeface="+mn-lt"/>
                <a:ea typeface="Yu Gothic" charset="-128"/>
                <a:cs typeface="Yu Gothic" charset="-128"/>
              </a:rPr>
              <a:t>I</a:t>
            </a:r>
            <a:r>
              <a:rPr sz="600" b="0" i="0" dirty="0">
                <a:latin typeface="+mn-lt"/>
                <a:ea typeface="Yu Gothic" charset="-128"/>
                <a:cs typeface="Yu Gothic" charset="-128"/>
              </a:rPr>
              <a:t>nc.</a:t>
            </a:r>
          </a:p>
        </p:txBody>
      </p:sp>
    </p:spTree>
    <p:extLst>
      <p:ext uri="{BB962C8B-B14F-4D97-AF65-F5344CB8AC3E}">
        <p14:creationId xmlns:p14="http://schemas.microsoft.com/office/powerpoint/2010/main" val="395284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プレゼンスタイ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587389" y="332656"/>
            <a:ext cx="11017223" cy="5904656"/>
          </a:xfrm>
        </p:spPr>
        <p:txBody>
          <a:bodyPr anchor="ctr"/>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5" name="Shape 5">
            <a:extLst>
              <a:ext uri="{FF2B5EF4-FFF2-40B4-BE49-F238E27FC236}">
                <a16:creationId xmlns:a16="http://schemas.microsoft.com/office/drawing/2014/main" id="{9F6F7C18-A8AB-0C83-952D-D643A40CFCAC}"/>
              </a:ext>
            </a:extLst>
          </p:cNvPr>
          <p:cNvSpPr/>
          <p:nvPr userDrawn="1"/>
        </p:nvSpPr>
        <p:spPr>
          <a:xfrm>
            <a:off x="201241" y="6630357"/>
            <a:ext cx="576000" cy="92333"/>
          </a:xfrm>
          <a:prstGeom prst="rect">
            <a:avLst/>
          </a:prstGeom>
          <a:extLst>
            <a:ext uri="{C572A759-6A51-4108-AA02-DFA0A04FC94B}">
              <ma14:wrappingTextBoxFlag xmlns:ma14="http://schemas.microsoft.com/office/mac/drawingml/2011/main" xmlns="" val="1"/>
            </a:ext>
          </a:extLst>
        </p:spPr>
        <p:txBody>
          <a:bodyPr vert="horz" lIns="0" tIns="0" rIns="0" bIns="0" rtlCol="0" anchor="ctr">
            <a:spAutoFit/>
          </a:bodyPr>
          <a:lstStyle/>
          <a:p>
            <a:pPr lvl="0" algn="dist">
              <a:lnSpc>
                <a:spcPct val="100000"/>
              </a:lnSpc>
            </a:pPr>
            <a:r>
              <a:rPr sz="600" b="0" i="0" dirty="0">
                <a:latin typeface="+mn-lt"/>
                <a:ea typeface="Yu Gothic" charset="-128"/>
                <a:cs typeface="Yu Gothic" charset="-128"/>
              </a:rPr>
              <a:t>©</a:t>
            </a:r>
            <a:r>
              <a:rPr lang="en-US" sz="300" b="0" i="0" dirty="0">
                <a:latin typeface="+mn-lt"/>
                <a:ea typeface="Yu Gothic" charset="-128"/>
                <a:cs typeface="Yu Gothic" charset="-128"/>
              </a:rPr>
              <a:t> </a:t>
            </a:r>
            <a:r>
              <a:rPr lang="en-US" sz="600" b="0" i="0" dirty="0">
                <a:latin typeface="+mn-lt"/>
                <a:ea typeface="Yu Gothic" charset="-128"/>
                <a:cs typeface="Yu Gothic" charset="-128"/>
              </a:rPr>
              <a:t>S</a:t>
            </a:r>
            <a:r>
              <a:rPr sz="600" b="0" i="0" dirty="0">
                <a:latin typeface="+mn-lt"/>
                <a:ea typeface="Yu Gothic" charset="-128"/>
                <a:cs typeface="Yu Gothic" charset="-128"/>
              </a:rPr>
              <a:t>ansan</a:t>
            </a:r>
            <a:r>
              <a:rPr lang="en-US" sz="600" b="0" i="0" dirty="0">
                <a:latin typeface="+mn-lt"/>
                <a:ea typeface="Yu Gothic" charset="-128"/>
                <a:cs typeface="Yu Gothic" charset="-128"/>
              </a:rPr>
              <a:t>,</a:t>
            </a:r>
            <a:r>
              <a:rPr sz="600" b="0" i="0" dirty="0">
                <a:latin typeface="+mn-lt"/>
                <a:ea typeface="Yu Gothic" charset="-128"/>
                <a:cs typeface="Yu Gothic" charset="-128"/>
              </a:rPr>
              <a:t> </a:t>
            </a:r>
            <a:r>
              <a:rPr lang="en-US" sz="600" b="0" i="0" dirty="0">
                <a:latin typeface="+mn-lt"/>
                <a:ea typeface="Yu Gothic" charset="-128"/>
                <a:cs typeface="Yu Gothic" charset="-128"/>
              </a:rPr>
              <a:t>I</a:t>
            </a:r>
            <a:r>
              <a:rPr sz="600" b="0" i="0" dirty="0">
                <a:latin typeface="+mn-lt"/>
                <a:ea typeface="Yu Gothic" charset="-128"/>
                <a:cs typeface="Yu Gothic" charset="-128"/>
              </a:rPr>
              <a:t>nc.</a:t>
            </a:r>
          </a:p>
        </p:txBody>
      </p:sp>
      <p:sp>
        <p:nvSpPr>
          <p:cNvPr id="6" name="スライド番号プレースホルダ 9">
            <a:extLst>
              <a:ext uri="{FF2B5EF4-FFF2-40B4-BE49-F238E27FC236}">
                <a16:creationId xmlns:a16="http://schemas.microsoft.com/office/drawing/2014/main" id="{E8D1ACAF-08D6-3609-FE50-ED5D70E134B6}"/>
              </a:ext>
            </a:extLst>
          </p:cNvPr>
          <p:cNvSpPr>
            <a:spLocks noGrp="1"/>
          </p:cNvSpPr>
          <p:nvPr>
            <p:ph type="sldNum" sz="quarter" idx="4"/>
          </p:nvPr>
        </p:nvSpPr>
        <p:spPr>
          <a:xfrm>
            <a:off x="9328073" y="6630357"/>
            <a:ext cx="2844800" cy="124123"/>
          </a:xfrm>
          <a:prstGeom prst="rect">
            <a:avLst/>
          </a:prstGeom>
        </p:spPr>
        <p:txBody>
          <a:bodyPr vert="horz" lIns="91440" tIns="45720" rIns="91440" bIns="45720" rtlCol="0" anchor="ctr"/>
          <a:lstStyle>
            <a:lvl1pPr algn="r">
              <a:defRPr sz="700" b="0" i="0">
                <a:solidFill>
                  <a:schemeClr val="tx1"/>
                </a:solidFill>
                <a:latin typeface="Arial" panose="020B0604020202020204" pitchFamily="34" charset="0"/>
                <a:ea typeface="+mn-ea"/>
                <a:cs typeface="Arial" panose="020B0604020202020204" pitchFamily="34" charset="0"/>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20860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72948" y="1282750"/>
            <a:ext cx="10646106" cy="504177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a:extLst>
              <a:ext uri="{FF2B5EF4-FFF2-40B4-BE49-F238E27FC236}">
                <a16:creationId xmlns:a16="http://schemas.microsoft.com/office/drawing/2014/main" id="{64583332-5689-C94B-B6FA-857427AE13C3}"/>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082157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772948" y="1282750"/>
            <a:ext cx="10646106" cy="5041770"/>
          </a:xfrm>
        </p:spPr>
        <p:txBody>
          <a:bodyPr/>
          <a:lstStyle>
            <a:lvl1pPr marL="72000" indent="0">
              <a:buNone/>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a:extLst>
              <a:ext uri="{FF2B5EF4-FFF2-40B4-BE49-F238E27FC236}">
                <a16:creationId xmlns:a16="http://schemas.microsoft.com/office/drawing/2014/main" id="{47AE5074-F885-5F46-A458-CD8AC7291BAE}"/>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273223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B414AA46-9092-8F46-B7E1-3CA9FA54BB24}"/>
              </a:ext>
            </a:extLst>
          </p:cNvPr>
          <p:cNvSpPr>
            <a:spLocks noGrp="1"/>
          </p:cNvSpPr>
          <p:nvPr>
            <p:ph type="sldNum" sz="quarter" idx="10"/>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882769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正方形/長方形 2">
            <a:extLst>
              <a:ext uri="{FF2B5EF4-FFF2-40B4-BE49-F238E27FC236}">
                <a16:creationId xmlns:a16="http://schemas.microsoft.com/office/drawing/2014/main" id="{A5F7A351-FF1A-6C40-9E79-D608BD5A7E0C}"/>
              </a:ext>
            </a:extLst>
          </p:cNvPr>
          <p:cNvSpPr/>
          <p:nvPr userDrawn="1"/>
        </p:nvSpPr>
        <p:spPr>
          <a:xfrm>
            <a:off x="10196945" y="198646"/>
            <a:ext cx="1786758" cy="397100"/>
          </a:xfrm>
          <a:prstGeom prst="rect">
            <a:avLst/>
          </a:prstGeom>
          <a:solidFill>
            <a:schemeClr val="tx1"/>
          </a:solidFill>
          <a:ln>
            <a:solidFill>
              <a:schemeClr val="tx1"/>
            </a:solidFill>
          </a:ln>
        </p:spPr>
        <p:txBody>
          <a:bodyPr wrap="square">
            <a:spAutoFit/>
          </a:bodyPr>
          <a:lstStyle/>
          <a:p>
            <a:pPr algn="r"/>
            <a:endParaRPr lang="ja-JP" altLang="en-US" sz="1200" b="1" dirty="0">
              <a:solidFill>
                <a:schemeClr val="bg1"/>
              </a:solidFill>
              <a:ea typeface="Yu Gothic" charset="-128"/>
              <a:cs typeface="Yu Gothic" charset="-128"/>
            </a:endParaRPr>
          </a:p>
        </p:txBody>
      </p:sp>
      <p:sp>
        <p:nvSpPr>
          <p:cNvPr id="4" name="正方形/長方形 3">
            <a:extLst>
              <a:ext uri="{FF2B5EF4-FFF2-40B4-BE49-F238E27FC236}">
                <a16:creationId xmlns:a16="http://schemas.microsoft.com/office/drawing/2014/main" id="{41F10287-FF44-2146-AFA1-1F8383919C2B}"/>
              </a:ext>
            </a:extLst>
          </p:cNvPr>
          <p:cNvSpPr/>
          <p:nvPr userDrawn="1"/>
        </p:nvSpPr>
        <p:spPr>
          <a:xfrm>
            <a:off x="10228550" y="268569"/>
            <a:ext cx="1723549" cy="276999"/>
          </a:xfrm>
          <a:prstGeom prst="rect">
            <a:avLst/>
          </a:prstGeom>
        </p:spPr>
        <p:txBody>
          <a:bodyPr wrap="none">
            <a:spAutoFit/>
          </a:bodyPr>
          <a:lstStyle/>
          <a:p>
            <a:pPr algn="r"/>
            <a:r>
              <a:rPr lang="ja-JP" altLang="en-US" sz="1200" b="1">
                <a:solidFill>
                  <a:schemeClr val="bg1"/>
                </a:solidFill>
                <a:ea typeface="Yu Gothic" charset="-128"/>
                <a:cs typeface="Yu Gothic" charset="-128"/>
              </a:rPr>
              <a:t>管理者様向けスライド</a:t>
            </a:r>
            <a:endParaRPr lang="ja-JP" altLang="en-US" sz="1200" b="1" dirty="0">
              <a:solidFill>
                <a:schemeClr val="bg1"/>
              </a:solidFill>
              <a:ea typeface="Yu Gothic" charset="-128"/>
              <a:cs typeface="Yu Gothic" charset="-128"/>
            </a:endParaRPr>
          </a:p>
        </p:txBody>
      </p:sp>
      <p:sp>
        <p:nvSpPr>
          <p:cNvPr id="8" name="スライド番号プレースホルダー 7">
            <a:extLst>
              <a:ext uri="{FF2B5EF4-FFF2-40B4-BE49-F238E27FC236}">
                <a16:creationId xmlns:a16="http://schemas.microsoft.com/office/drawing/2014/main" id="{6B01CCD0-2B11-C04E-BA7C-4159C70EB544}"/>
              </a:ext>
            </a:extLst>
          </p:cNvPr>
          <p:cNvSpPr>
            <a:spLocks noGrp="1"/>
          </p:cNvSpPr>
          <p:nvPr>
            <p:ph type="sldNum" sz="quarter" idx="10"/>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878614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15A4B999-557D-1648-93E6-783D9976E9B2}"/>
              </a:ext>
            </a:extLst>
          </p:cNvPr>
          <p:cNvSpPr>
            <a:spLocks noGrp="1"/>
          </p:cNvSpPr>
          <p:nvPr>
            <p:ph type="sldNum" sz="quarter" idx="10"/>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937979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ansan">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5880" y="2826929"/>
            <a:ext cx="2160240" cy="1201094"/>
          </a:xfrm>
          <a:prstGeom prst="rect">
            <a:avLst/>
          </a:prstGeom>
        </p:spPr>
      </p:pic>
    </p:spTree>
    <p:extLst>
      <p:ext uri="{BB962C8B-B14F-4D97-AF65-F5344CB8AC3E}">
        <p14:creationId xmlns:p14="http://schemas.microsoft.com/office/powerpoint/2010/main" val="3058686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57464" y="404664"/>
            <a:ext cx="10877073"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772947" y="1124744"/>
            <a:ext cx="10646106" cy="5256584"/>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正方形/長方形 5">
            <a:extLst>
              <a:ext uri="{FF2B5EF4-FFF2-40B4-BE49-F238E27FC236}">
                <a16:creationId xmlns:a16="http://schemas.microsoft.com/office/drawing/2014/main" id="{56ECADF8-F6A7-0D4D-8EB8-B9AEB2B62001}"/>
              </a:ext>
            </a:extLst>
          </p:cNvPr>
          <p:cNvSpPr/>
          <p:nvPr/>
        </p:nvSpPr>
        <p:spPr>
          <a:xfrm>
            <a:off x="479376" y="489735"/>
            <a:ext cx="72008" cy="4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1" name="スライド番号プレースホルダ 9">
            <a:extLst>
              <a:ext uri="{FF2B5EF4-FFF2-40B4-BE49-F238E27FC236}">
                <a16:creationId xmlns:a16="http://schemas.microsoft.com/office/drawing/2014/main" id="{84E96A29-0B83-3B48-BC8F-A5812DBD0A22}"/>
              </a:ext>
            </a:extLst>
          </p:cNvPr>
          <p:cNvSpPr>
            <a:spLocks noGrp="1"/>
          </p:cNvSpPr>
          <p:nvPr>
            <p:ph type="sldNum" sz="quarter" idx="4"/>
          </p:nvPr>
        </p:nvSpPr>
        <p:spPr>
          <a:xfrm>
            <a:off x="9328073" y="6630357"/>
            <a:ext cx="2844800" cy="124123"/>
          </a:xfrm>
          <a:prstGeom prst="rect">
            <a:avLst/>
          </a:prstGeom>
        </p:spPr>
        <p:txBody>
          <a:bodyPr vert="horz" lIns="91440" tIns="45720" rIns="91440" bIns="45720" rtlCol="0" anchor="ctr"/>
          <a:lstStyle>
            <a:lvl1pPr algn="r">
              <a:defRPr sz="700" b="0" i="0">
                <a:solidFill>
                  <a:schemeClr val="tx1"/>
                </a:solidFill>
                <a:latin typeface="Arial" panose="020B0604020202020204" pitchFamily="34" charset="0"/>
                <a:ea typeface="+mn-ea"/>
                <a:cs typeface="Arial" panose="020B0604020202020204" pitchFamily="34" charset="0"/>
              </a:defRPr>
            </a:lvl1pPr>
          </a:lstStyle>
          <a:p>
            <a:r>
              <a:rPr lang="en-US" altLang="ja-JP"/>
              <a:t>&lt;#&gt;</a:t>
            </a:r>
            <a:endParaRPr lang="ja-JP" altLang="en-US"/>
          </a:p>
        </p:txBody>
      </p:sp>
      <p:sp>
        <p:nvSpPr>
          <p:cNvPr id="7" name="Shape 5">
            <a:extLst>
              <a:ext uri="{FF2B5EF4-FFF2-40B4-BE49-F238E27FC236}">
                <a16:creationId xmlns:a16="http://schemas.microsoft.com/office/drawing/2014/main" id="{097C954A-FC22-7D65-0067-471C9FB50D75}"/>
              </a:ext>
            </a:extLst>
          </p:cNvPr>
          <p:cNvSpPr/>
          <p:nvPr userDrawn="1"/>
        </p:nvSpPr>
        <p:spPr>
          <a:xfrm>
            <a:off x="201241" y="6630357"/>
            <a:ext cx="576000" cy="92333"/>
          </a:xfrm>
          <a:prstGeom prst="rect">
            <a:avLst/>
          </a:prstGeom>
          <a:extLst>
            <a:ext uri="{C572A759-6A51-4108-AA02-DFA0A04FC94B}">
              <ma14:wrappingTextBoxFlag xmlns:ma14="http://schemas.microsoft.com/office/mac/drawingml/2011/main" xmlns="" val="1"/>
            </a:ext>
          </a:extLst>
        </p:spPr>
        <p:txBody>
          <a:bodyPr vert="horz" lIns="0" tIns="0" rIns="0" bIns="0" rtlCol="0" anchor="ctr">
            <a:spAutoFit/>
          </a:bodyPr>
          <a:lstStyle/>
          <a:p>
            <a:pPr lvl="0" algn="dist">
              <a:lnSpc>
                <a:spcPct val="100000"/>
              </a:lnSpc>
            </a:pPr>
            <a:r>
              <a:rPr sz="600" b="0" i="0" dirty="0">
                <a:latin typeface="+mn-lt"/>
                <a:ea typeface="Yu Gothic" charset="-128"/>
                <a:cs typeface="Yu Gothic" charset="-128"/>
              </a:rPr>
              <a:t>©</a:t>
            </a:r>
            <a:r>
              <a:rPr lang="en-US" sz="300" b="0" i="0" dirty="0">
                <a:latin typeface="+mn-lt"/>
                <a:ea typeface="Yu Gothic" charset="-128"/>
                <a:cs typeface="Yu Gothic" charset="-128"/>
              </a:rPr>
              <a:t> </a:t>
            </a:r>
            <a:r>
              <a:rPr lang="en-US" sz="600" b="0" i="0" dirty="0">
                <a:latin typeface="+mn-lt"/>
                <a:ea typeface="Yu Gothic" charset="-128"/>
                <a:cs typeface="Yu Gothic" charset="-128"/>
              </a:rPr>
              <a:t>S</a:t>
            </a:r>
            <a:r>
              <a:rPr sz="600" b="0" i="0" dirty="0">
                <a:latin typeface="+mn-lt"/>
                <a:ea typeface="Yu Gothic" charset="-128"/>
                <a:cs typeface="Yu Gothic" charset="-128"/>
              </a:rPr>
              <a:t>ansan</a:t>
            </a:r>
            <a:r>
              <a:rPr lang="en-US" sz="600" b="0" i="0" dirty="0">
                <a:latin typeface="+mn-lt"/>
                <a:ea typeface="Yu Gothic" charset="-128"/>
                <a:cs typeface="Yu Gothic" charset="-128"/>
              </a:rPr>
              <a:t>,</a:t>
            </a:r>
            <a:r>
              <a:rPr sz="600" b="0" i="0" dirty="0">
                <a:latin typeface="+mn-lt"/>
                <a:ea typeface="Yu Gothic" charset="-128"/>
                <a:cs typeface="Yu Gothic" charset="-128"/>
              </a:rPr>
              <a:t> </a:t>
            </a:r>
            <a:r>
              <a:rPr lang="en-US" sz="600" b="0" i="0" dirty="0">
                <a:latin typeface="+mn-lt"/>
                <a:ea typeface="Yu Gothic" charset="-128"/>
                <a:cs typeface="Yu Gothic" charset="-128"/>
              </a:rPr>
              <a:t>I</a:t>
            </a:r>
            <a:r>
              <a:rPr sz="600" b="0" i="0" dirty="0">
                <a:latin typeface="+mn-lt"/>
                <a:ea typeface="Yu Gothic" charset="-128"/>
                <a:cs typeface="Yu Gothic" charset="-128"/>
              </a:rPr>
              <a:t>nc.</a:t>
            </a:r>
          </a:p>
        </p:txBody>
      </p:sp>
    </p:spTree>
    <p:extLst>
      <p:ext uri="{BB962C8B-B14F-4D97-AF65-F5344CB8AC3E}">
        <p14:creationId xmlns:p14="http://schemas.microsoft.com/office/powerpoint/2010/main" val="201302856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42" r:id="rId7"/>
    <p:sldLayoutId id="2147483931" r:id="rId8"/>
    <p:sldLayoutId id="2147483932"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3" r:id="rId18"/>
  </p:sldLayoutIdLst>
  <p:hf hdr="0" ftr="0" dt="0"/>
  <p:txStyles>
    <p:title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3200" b="1" i="0" kern="1200" smtClean="0">
          <a:solidFill>
            <a:schemeClr val="tx2"/>
          </a:solidFill>
          <a:latin typeface="+mn-lt"/>
          <a:ea typeface="Yu Gothic" charset="-128"/>
          <a:cs typeface="Yu Gothic" charset="-128"/>
        </a:defRPr>
      </a:lvl1pPr>
    </p:titleStyle>
    <p:body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hyperlink" Target="https://jp-help.sansan.com/hc/ja/requests/new?ticket_form_id=360000059374"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hyperlink" Target="https://sin.sansan.com/best_practice/media-sansan-appli/?utm_source=csms&amp;utm_medium=referral&amp;utm_campaign=cs_navi"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sin.sansan.com/best_practice/media-how2use-scanner/?utm_source=csms&amp;utm_medium=referral&amp;utm_campaign=cs_navi"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emf"/><Relationship Id="rId7" Type="http://schemas.openxmlformats.org/officeDocument/2006/relationships/image" Target="../media/image45.sv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7.svg"/><Relationship Id="rId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15.sv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emf"/><Relationship Id="rId7" Type="http://schemas.openxmlformats.org/officeDocument/2006/relationships/image" Target="../media/image68.sv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emf"/></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hyperlink" Target="https://jp-help.sansan.com/hc/ja/articles/900007212743"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jp-help.sansan.com/hc/ja/"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hyperlink" Target="https://sin.sansan.com/?utm_source=csms&amp;utm_medium=referral&amp;utm_campaign=cs_navi" TargetMode="Externa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hyperlink" Target="https://sin.sansan.com/" TargetMode="External"/><Relationship Id="rId5" Type="http://schemas.openxmlformats.org/officeDocument/2006/relationships/image" Target="../media/image82.png"/><Relationship Id="rId10" Type="http://schemas.openxmlformats.org/officeDocument/2006/relationships/image" Target="../media/image85.png"/><Relationship Id="rId4" Type="http://schemas.openxmlformats.org/officeDocument/2006/relationships/image" Target="../media/image81.png"/><Relationship Id="rId9" Type="http://schemas.openxmlformats.org/officeDocument/2006/relationships/image" Target="../media/image84.png"/></Relationships>
</file>

<file path=ppt/slides/_rels/slide54.xml.rels><?xml version="1.0" encoding="UTF-8" standalone="yes"?>
<Relationships xmlns="http://schemas.openxmlformats.org/package/2006/relationships"><Relationship Id="rId8" Type="http://schemas.openxmlformats.org/officeDocument/2006/relationships/hyperlink" Target="https://sin.sansan.com/" TargetMode="External"/><Relationship Id="rId3" Type="http://schemas.openxmlformats.org/officeDocument/2006/relationships/image" Target="../media/image86.png"/><Relationship Id="rId7" Type="http://schemas.microsoft.com/office/2007/relationships/hdphoto" Target="../media/hdphoto2.wdp"/><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89.png"/><Relationship Id="rId11" Type="http://schemas.openxmlformats.org/officeDocument/2006/relationships/image" Target="../media/image91.png"/><Relationship Id="rId5" Type="http://schemas.openxmlformats.org/officeDocument/2006/relationships/image" Target="../media/image88.png"/><Relationship Id="rId10"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hyperlink" Target="https://sin.sansan.com/seminar/?utm_source=csms&amp;utm_medium=referral&amp;utm_campaign=cs_navi"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hyperlink" Target="https://sic.sansan.com/suf/" TargetMode="External"/><Relationship Id="rId5" Type="http://schemas.openxmlformats.org/officeDocument/2006/relationships/image" Target="../media/image98.png"/><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2">
            <a:extLst>
              <a:ext uri="{FF2B5EF4-FFF2-40B4-BE49-F238E27FC236}">
                <a16:creationId xmlns:a16="http://schemas.microsoft.com/office/drawing/2014/main" id="{BD78AC76-46E1-FA4A-A68E-D7F5E2281DE6}"/>
              </a:ext>
            </a:extLst>
          </p:cNvPr>
          <p:cNvSpPr>
            <a:spLocks noGrp="1"/>
          </p:cNvSpPr>
          <p:nvPr>
            <p:ph type="ctrTitle"/>
          </p:nvPr>
        </p:nvSpPr>
        <p:spPr>
          <a:xfrm>
            <a:off x="308991" y="2704411"/>
            <a:ext cx="11665296" cy="1008112"/>
          </a:xfrm>
        </p:spPr>
        <p:txBody>
          <a:bodyPr/>
          <a:lstStyle/>
          <a:p>
            <a:pPr>
              <a:lnSpc>
                <a:spcPts val="5480"/>
              </a:lnSpc>
            </a:pPr>
            <a:r>
              <a:rPr lang="en-US" altLang="ja-JP" spc="100" dirty="0" err="1">
                <a:latin typeface="+mj-lt"/>
              </a:rPr>
              <a:t>Sansan</a:t>
            </a:r>
            <a:r>
              <a:rPr lang="ja-JP" altLang="en-US" spc="100">
                <a:latin typeface="+mj-lt"/>
              </a:rPr>
              <a:t>説明会</a:t>
            </a:r>
            <a:r>
              <a:rPr lang="ja-JP" altLang="en-US" spc="100" dirty="0">
                <a:latin typeface="+mj-lt"/>
              </a:rPr>
              <a:t>キ</a:t>
            </a:r>
            <a:r>
              <a:rPr lang="ja-JP" altLang="en-US" spc="-300" dirty="0">
                <a:latin typeface="+mj-lt"/>
              </a:rPr>
              <a:t>ッ</a:t>
            </a:r>
            <a:r>
              <a:rPr lang="ja-JP" altLang="en-US" spc="100" dirty="0">
                <a:latin typeface="+mj-lt"/>
              </a:rPr>
              <a:t>ト</a:t>
            </a:r>
          </a:p>
        </p:txBody>
      </p:sp>
      <p:sp>
        <p:nvSpPr>
          <p:cNvPr id="7" name="テキスト プレースホルダー 10">
            <a:extLst>
              <a:ext uri="{FF2B5EF4-FFF2-40B4-BE49-F238E27FC236}">
                <a16:creationId xmlns:a16="http://schemas.microsoft.com/office/drawing/2014/main" id="{B046108F-BB17-E849-ACFD-734732F7BF13}"/>
              </a:ext>
            </a:extLst>
          </p:cNvPr>
          <p:cNvSpPr>
            <a:spLocks noGrp="1"/>
          </p:cNvSpPr>
          <p:nvPr>
            <p:ph type="body" sz="quarter" idx="11"/>
          </p:nvPr>
        </p:nvSpPr>
        <p:spPr>
          <a:xfrm>
            <a:off x="267425" y="3740892"/>
            <a:ext cx="11665298" cy="539272"/>
          </a:xfrm>
        </p:spPr>
        <p:txBody>
          <a:bodyPr/>
          <a:lstStyle/>
          <a:p>
            <a:r>
              <a:rPr lang="en-US" altLang="ja-JP" sz="2000" spc="100" dirty="0">
                <a:latin typeface="+mj-ea"/>
              </a:rPr>
              <a:t>-  </a:t>
            </a:r>
            <a:r>
              <a:rPr lang="ja-JP" altLang="en-US" sz="2000" spc="100">
                <a:latin typeface="+mj-ea"/>
              </a:rPr>
              <a:t>管理者様向け</a:t>
            </a:r>
            <a:r>
              <a:rPr lang="en-US" altLang="ja-JP" sz="2000" spc="100" dirty="0">
                <a:latin typeface="+mj-ea"/>
              </a:rPr>
              <a:t> </a:t>
            </a:r>
            <a:r>
              <a:rPr lang="ja-JP" altLang="en-US" sz="2000" spc="100">
                <a:latin typeface="+mj-ea"/>
              </a:rPr>
              <a:t>社内説明会資料</a:t>
            </a:r>
            <a:r>
              <a:rPr lang="en-US" altLang="ja-JP" sz="2000" spc="100" dirty="0">
                <a:latin typeface="+mj-ea"/>
              </a:rPr>
              <a:t>  -</a:t>
            </a:r>
            <a:endParaRPr lang="ja-JP" altLang="en-US" sz="2000" spc="100" dirty="0">
              <a:latin typeface="+mj-lt"/>
            </a:endParaRPr>
          </a:p>
        </p:txBody>
      </p:sp>
    </p:spTree>
    <p:extLst>
      <p:ext uri="{BB962C8B-B14F-4D97-AF65-F5344CB8AC3E}">
        <p14:creationId xmlns:p14="http://schemas.microsoft.com/office/powerpoint/2010/main" val="375502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ログイン</a:t>
            </a:r>
          </a:p>
        </p:txBody>
      </p:sp>
    </p:spTree>
    <p:extLst>
      <p:ext uri="{BB962C8B-B14F-4D97-AF65-F5344CB8AC3E}">
        <p14:creationId xmlns:p14="http://schemas.microsoft.com/office/powerpoint/2010/main" val="3015970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20">
            <a:extLst>
              <a:ext uri="{FF2B5EF4-FFF2-40B4-BE49-F238E27FC236}">
                <a16:creationId xmlns:a16="http://schemas.microsoft.com/office/drawing/2014/main" id="{BC9DFAEA-3963-CA47-8195-3BCFA6D577F1}"/>
              </a:ext>
            </a:extLst>
          </p:cNvPr>
          <p:cNvSpPr>
            <a:spLocks noGrp="1"/>
          </p:cNvSpPr>
          <p:nvPr>
            <p:ph type="title"/>
          </p:nvPr>
        </p:nvSpPr>
        <p:spPr/>
        <p:txBody>
          <a:bodyPr/>
          <a:lstStyle/>
          <a:p>
            <a:r>
              <a:rPr lang="ja-JP" altLang="en-US"/>
              <a:t>ログイン</a:t>
            </a:r>
            <a:endParaRPr kumimoji="1" lang="ja-JP" altLang="en-US"/>
          </a:p>
        </p:txBody>
      </p:sp>
      <p:sp>
        <p:nvSpPr>
          <p:cNvPr id="22" name="テキスト プレースホルダー 21">
            <a:extLst>
              <a:ext uri="{FF2B5EF4-FFF2-40B4-BE49-F238E27FC236}">
                <a16:creationId xmlns:a16="http://schemas.microsoft.com/office/drawing/2014/main" id="{30523551-E177-6444-8977-B612B639B896}"/>
              </a:ext>
            </a:extLst>
          </p:cNvPr>
          <p:cNvSpPr>
            <a:spLocks noGrp="1"/>
          </p:cNvSpPr>
          <p:nvPr>
            <p:ph type="body" sz="quarter" idx="4294967295"/>
          </p:nvPr>
        </p:nvSpPr>
        <p:spPr>
          <a:xfrm>
            <a:off x="593295" y="1140994"/>
            <a:ext cx="10799763" cy="1446213"/>
          </a:xfrm>
        </p:spPr>
        <p:txBody>
          <a:bodyPr>
            <a:normAutofit/>
          </a:bodyPr>
          <a:lstStyle/>
          <a:p>
            <a:pPr marL="72000" indent="0">
              <a:buNone/>
            </a:pPr>
            <a:r>
              <a:rPr lang="ja-JP" altLang="en-US" sz="1600" b="1" dirty="0">
                <a:solidFill>
                  <a:schemeClr val="tx1"/>
                </a:solidFill>
                <a:latin typeface="+mj-lt"/>
                <a:ea typeface="Yu Gothic" panose="020B0400000000000000" pitchFamily="34" charset="-128"/>
              </a:rPr>
              <a:t>お使いのメールソフトで</a:t>
            </a:r>
            <a:r>
              <a:rPr lang="ja-JP" altLang="en-US" sz="1600" b="1" dirty="0">
                <a:solidFill>
                  <a:schemeClr val="accent1"/>
                </a:solidFill>
                <a:latin typeface="+mj-lt"/>
                <a:ea typeface="Yu Gothic" panose="020B0400000000000000" pitchFamily="34" charset="-128"/>
              </a:rPr>
              <a:t>「</a:t>
            </a:r>
            <a:r>
              <a:rPr lang="en-US" altLang="ja-JP" sz="1600" b="1" dirty="0" err="1">
                <a:solidFill>
                  <a:schemeClr val="accent1"/>
                </a:solidFill>
                <a:latin typeface="+mj-lt"/>
                <a:ea typeface="Yu Gothic" panose="020B0400000000000000" pitchFamily="34" charset="-128"/>
              </a:rPr>
              <a:t>Sansan</a:t>
            </a:r>
            <a:r>
              <a:rPr lang="en-US" altLang="ja-JP" sz="1600" b="1" dirty="0">
                <a:solidFill>
                  <a:schemeClr val="accent1"/>
                </a:solidFill>
                <a:latin typeface="+mj-lt"/>
                <a:ea typeface="Yu Gothic" panose="020B0400000000000000" pitchFamily="34" charset="-128"/>
              </a:rPr>
              <a:t> </a:t>
            </a:r>
            <a:r>
              <a:rPr lang="ja-JP" altLang="en-US" sz="1600" b="1" dirty="0">
                <a:solidFill>
                  <a:schemeClr val="accent1"/>
                </a:solidFill>
                <a:latin typeface="+mj-lt"/>
                <a:ea typeface="Yu Gothic" panose="020B0400000000000000" pitchFamily="34" charset="-128"/>
              </a:rPr>
              <a:t>ログイン」</a:t>
            </a:r>
            <a:r>
              <a:rPr lang="ja-JP" altLang="en-US" sz="1600" b="1" dirty="0">
                <a:solidFill>
                  <a:schemeClr val="tx1"/>
                </a:solidFill>
                <a:latin typeface="+mj-lt"/>
                <a:ea typeface="Yu Gothic" panose="020B0400000000000000" pitchFamily="34" charset="-128"/>
              </a:rPr>
              <a:t>と検索し、</a:t>
            </a:r>
            <a:r>
              <a:rPr lang="en-US" altLang="ja-JP" sz="1600" b="1" dirty="0">
                <a:solidFill>
                  <a:schemeClr val="tx1"/>
                </a:solidFill>
                <a:latin typeface="+mj-lt"/>
                <a:ea typeface="Yu Gothic" panose="020B0400000000000000" pitchFamily="34" charset="-128"/>
              </a:rPr>
              <a:t>URL</a:t>
            </a:r>
            <a:r>
              <a:rPr lang="ja-JP" altLang="en-US" sz="1600" b="1" dirty="0">
                <a:solidFill>
                  <a:schemeClr val="tx1"/>
                </a:solidFill>
                <a:latin typeface="+mj-lt"/>
                <a:ea typeface="Yu Gothic" panose="020B0400000000000000" pitchFamily="34" charset="-128"/>
              </a:rPr>
              <a:t>をクリックしログイン画面へアクセス。</a:t>
            </a:r>
            <a:br>
              <a:rPr lang="en-US" altLang="ja-JP" sz="1600" b="1" dirty="0">
                <a:solidFill>
                  <a:schemeClr val="tx1"/>
                </a:solidFill>
                <a:latin typeface="+mj-lt"/>
                <a:ea typeface="Yu Gothic" panose="020B0400000000000000" pitchFamily="34" charset="-128"/>
              </a:rPr>
            </a:br>
            <a:r>
              <a:rPr lang="ja-JP" altLang="en-US" sz="1600" b="1" dirty="0">
                <a:solidFill>
                  <a:schemeClr val="tx1"/>
                </a:solidFill>
                <a:latin typeface="+mj-lt"/>
                <a:ea typeface="Yu Gothic" panose="020B0400000000000000" pitchFamily="34" charset="-128"/>
              </a:rPr>
              <a:t>パスワードを忘れたときは、</a:t>
            </a:r>
            <a:r>
              <a:rPr lang="ja-JP" altLang="en-US" sz="1600" b="1" dirty="0">
                <a:solidFill>
                  <a:schemeClr val="accent1"/>
                </a:solidFill>
                <a:latin typeface="+mj-lt"/>
                <a:ea typeface="Yu Gothic" panose="020B0400000000000000" pitchFamily="34" charset="-128"/>
              </a:rPr>
              <a:t>「パスワードがわからない方はこちら」</a:t>
            </a:r>
            <a:r>
              <a:rPr lang="ja-JP" altLang="en-US" sz="1600" b="1" dirty="0">
                <a:solidFill>
                  <a:schemeClr val="tx1"/>
                </a:solidFill>
                <a:latin typeface="+mj-lt"/>
                <a:ea typeface="Yu Gothic" panose="020B0400000000000000" pitchFamily="34" charset="-128"/>
              </a:rPr>
              <a:t>をクリックしてください。</a:t>
            </a:r>
            <a:endParaRPr kumimoji="1" lang="ja-JP" altLang="en-US" sz="1600" b="1" dirty="0">
              <a:solidFill>
                <a:schemeClr val="tx1"/>
              </a:solidFill>
              <a:latin typeface="+mj-lt"/>
              <a:ea typeface="Yu Gothic" panose="020B0400000000000000" pitchFamily="34" charset="-128"/>
            </a:endParaRPr>
          </a:p>
        </p:txBody>
      </p:sp>
      <p:pic>
        <p:nvPicPr>
          <p:cNvPr id="6" name="図 5">
            <a:extLst>
              <a:ext uri="{FF2B5EF4-FFF2-40B4-BE49-F238E27FC236}">
                <a16:creationId xmlns:a16="http://schemas.microsoft.com/office/drawing/2014/main" id="{989EB4EF-BA4E-9747-9292-5151E52E59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89102" y="2474913"/>
            <a:ext cx="9322964" cy="4383087"/>
          </a:xfrm>
          <a:prstGeom prst="rect">
            <a:avLst/>
          </a:prstGeom>
          <a:ln>
            <a:solidFill>
              <a:schemeClr val="bg2"/>
            </a:solidFill>
          </a:ln>
          <a:effectLst>
            <a:outerShdw blurRad="88900" dist="25400" algn="ctr" rotWithShape="0">
              <a:prstClr val="black">
                <a:alpha val="14000"/>
              </a:prstClr>
            </a:outerShdw>
          </a:effectLst>
        </p:spPr>
      </p:pic>
      <p:sp>
        <p:nvSpPr>
          <p:cNvPr id="7" name="正方形/長方形 6">
            <a:extLst>
              <a:ext uri="{FF2B5EF4-FFF2-40B4-BE49-F238E27FC236}">
                <a16:creationId xmlns:a16="http://schemas.microsoft.com/office/drawing/2014/main" id="{93BF9B0E-2F10-414C-9249-0E5D87EAB809}"/>
              </a:ext>
            </a:extLst>
          </p:cNvPr>
          <p:cNvSpPr/>
          <p:nvPr/>
        </p:nvSpPr>
        <p:spPr>
          <a:xfrm>
            <a:off x="5270157" y="5674354"/>
            <a:ext cx="1809515" cy="229210"/>
          </a:xfrm>
          <a:prstGeom prst="rect">
            <a:avLst/>
          </a:prstGeom>
          <a:noFill/>
          <a:ln w="25400">
            <a:solidFill>
              <a:schemeClr val="accent6"/>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4" name="スライド番号プレースホルダー 3">
            <a:extLst>
              <a:ext uri="{FF2B5EF4-FFF2-40B4-BE49-F238E27FC236}">
                <a16:creationId xmlns:a16="http://schemas.microsoft.com/office/drawing/2014/main" id="{29E612C1-B9F1-6183-23F0-025A0DE83966}"/>
              </a:ext>
            </a:extLst>
          </p:cNvPr>
          <p:cNvSpPr>
            <a:spLocks noGrp="1"/>
          </p:cNvSpPr>
          <p:nvPr>
            <p:ph type="sldNum" sz="quarter" idx="10"/>
          </p:nvPr>
        </p:nvSpPr>
        <p:spPr/>
        <p:txBody>
          <a:bodyPr/>
          <a:lstStyle/>
          <a:p>
            <a:fld id="{BC97076A-FE38-4902-A3BD-70DA550777B1}" type="slidenum">
              <a:rPr lang="ja-JP" altLang="en-US" smtClean="0"/>
              <a:pPr/>
              <a:t>10</a:t>
            </a:fld>
            <a:endParaRPr lang="ja-JP" altLang="en-US"/>
          </a:p>
        </p:txBody>
      </p:sp>
    </p:spTree>
    <p:extLst>
      <p:ext uri="{BB962C8B-B14F-4D97-AF65-F5344CB8AC3E}">
        <p14:creationId xmlns:p14="http://schemas.microsoft.com/office/powerpoint/2010/main" val="239939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327095E1-511B-BE4C-9BEC-222DFB3BAC87}"/>
              </a:ext>
            </a:extLst>
          </p:cNvPr>
          <p:cNvSpPr txBox="1">
            <a:spLocks/>
          </p:cNvSpPr>
          <p:nvPr/>
        </p:nvSpPr>
        <p:spPr>
          <a:xfrm>
            <a:off x="1904755" y="699507"/>
            <a:ext cx="8378475" cy="100806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gn="ctr">
              <a:lnSpc>
                <a:spcPts val="4760"/>
              </a:lnSpc>
            </a:pPr>
            <a:r>
              <a:rPr lang="en-US" altLang="ja-JP" sz="3200" dirty="0">
                <a:solidFill>
                  <a:schemeClr val="accent1"/>
                </a:solidFill>
                <a:latin typeface="+mn-ea"/>
                <a:cs typeface="メイリオ" panose="020B0604030504040204" pitchFamily="50" charset="-128"/>
              </a:rPr>
              <a:t>  </a:t>
            </a:r>
            <a:r>
              <a:rPr lang="ja-JP" altLang="en-US" sz="3200">
                <a:solidFill>
                  <a:schemeClr val="accent1"/>
                </a:solidFill>
                <a:latin typeface="+mn-ea"/>
                <a:cs typeface="メイリオ" panose="020B0604030504040204" pitchFamily="50" charset="-128"/>
              </a:rPr>
              <a:t>ログインができたら、</a:t>
            </a:r>
            <a:endParaRPr lang="en-US" altLang="ja-JP" sz="3200" dirty="0">
              <a:solidFill>
                <a:schemeClr val="accent1"/>
              </a:solidFill>
              <a:latin typeface="+mn-ea"/>
              <a:cs typeface="メイリオ" panose="020B0604030504040204" pitchFamily="50" charset="-128"/>
            </a:endParaRPr>
          </a:p>
          <a:p>
            <a:pPr algn="ctr">
              <a:lnSpc>
                <a:spcPts val="4760"/>
              </a:lnSpc>
            </a:pPr>
            <a:r>
              <a:rPr lang="ja-JP" altLang="en-US" sz="3200">
                <a:solidFill>
                  <a:schemeClr val="accent1"/>
                </a:solidFill>
                <a:latin typeface="+mn-ea"/>
                <a:cs typeface="メイリオ" panose="020B0604030504040204" pitchFamily="50" charset="-128"/>
              </a:rPr>
              <a:t>「ブックマーク</a:t>
            </a:r>
            <a:r>
              <a:rPr lang="ja-JP" altLang="en-US" sz="3200" spc="-1000">
                <a:solidFill>
                  <a:schemeClr val="accent1"/>
                </a:solidFill>
                <a:latin typeface="+mn-ea"/>
                <a:cs typeface="メイリオ" panose="020B0604030504040204" pitchFamily="50" charset="-128"/>
              </a:rPr>
              <a:t>」</a:t>
            </a:r>
            <a:r>
              <a:rPr lang="ja-JP" altLang="en-US" sz="3200">
                <a:solidFill>
                  <a:schemeClr val="accent1"/>
                </a:solidFill>
                <a:latin typeface="+mn-ea"/>
                <a:cs typeface="メイリオ" panose="020B0604030504040204" pitchFamily="50" charset="-128"/>
              </a:rPr>
              <a:t>をしましょう</a:t>
            </a:r>
            <a:endParaRPr lang="ja-JP" altLang="en-US" sz="3200" dirty="0">
              <a:solidFill>
                <a:schemeClr val="accent1"/>
              </a:solidFill>
              <a:latin typeface="+mn-ea"/>
              <a:cs typeface="メイリオ" panose="020B0604030504040204" pitchFamily="50" charset="-128"/>
            </a:endParaRPr>
          </a:p>
        </p:txBody>
      </p:sp>
      <p:cxnSp>
        <p:nvCxnSpPr>
          <p:cNvPr id="8" name="直線コネクタ 7">
            <a:extLst>
              <a:ext uri="{FF2B5EF4-FFF2-40B4-BE49-F238E27FC236}">
                <a16:creationId xmlns:a16="http://schemas.microsoft.com/office/drawing/2014/main" id="{3ABD793B-27D9-CC40-B1F8-7A059336F082}"/>
              </a:ext>
            </a:extLst>
          </p:cNvPr>
          <p:cNvCxnSpPr>
            <a:cxnSpLocks/>
          </p:cNvCxnSpPr>
          <p:nvPr/>
        </p:nvCxnSpPr>
        <p:spPr>
          <a:xfrm>
            <a:off x="5904125" y="1987472"/>
            <a:ext cx="360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FD15AFA3-2E3F-E8C8-3910-5F6378B0D7BA}"/>
              </a:ext>
            </a:extLst>
          </p:cNvPr>
          <p:cNvSpPr>
            <a:spLocks noGrp="1"/>
          </p:cNvSpPr>
          <p:nvPr>
            <p:ph type="sldNum" sz="quarter" idx="10"/>
          </p:nvPr>
        </p:nvSpPr>
        <p:spPr/>
        <p:txBody>
          <a:bodyPr/>
          <a:lstStyle/>
          <a:p>
            <a:fld id="{BC97076A-FE38-4902-A3BD-70DA550777B1}" type="slidenum">
              <a:rPr lang="ja-JP" altLang="en-US" smtClean="0"/>
              <a:pPr/>
              <a:t>11</a:t>
            </a:fld>
            <a:endParaRPr lang="ja-JP" altLang="en-US"/>
          </a:p>
        </p:txBody>
      </p:sp>
      <p:grpSp>
        <p:nvGrpSpPr>
          <p:cNvPr id="4" name="グループ化 3">
            <a:extLst>
              <a:ext uri="{FF2B5EF4-FFF2-40B4-BE49-F238E27FC236}">
                <a16:creationId xmlns:a16="http://schemas.microsoft.com/office/drawing/2014/main" id="{A5FF1EBA-948F-3C03-DB26-61397470F4FA}"/>
              </a:ext>
            </a:extLst>
          </p:cNvPr>
          <p:cNvGrpSpPr/>
          <p:nvPr/>
        </p:nvGrpSpPr>
        <p:grpSpPr>
          <a:xfrm>
            <a:off x="1455282" y="2505192"/>
            <a:ext cx="9257686" cy="4352805"/>
            <a:chOff x="1387587" y="2350383"/>
            <a:chExt cx="9257686" cy="4352805"/>
          </a:xfrm>
        </p:grpSpPr>
        <p:pic>
          <p:nvPicPr>
            <p:cNvPr id="5" name="図 4">
              <a:extLst>
                <a:ext uri="{FF2B5EF4-FFF2-40B4-BE49-F238E27FC236}">
                  <a16:creationId xmlns:a16="http://schemas.microsoft.com/office/drawing/2014/main" id="{EA85CB37-32B0-B307-0D92-3941E60F97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257"/>
            <a:stretch/>
          </p:blipFill>
          <p:spPr>
            <a:xfrm>
              <a:off x="1387587" y="2350383"/>
              <a:ext cx="9257686" cy="4352805"/>
            </a:xfrm>
            <a:prstGeom prst="rect">
              <a:avLst/>
            </a:prstGeom>
          </p:spPr>
        </p:pic>
        <p:pic>
          <p:nvPicPr>
            <p:cNvPr id="3" name="図 2">
              <a:extLst>
                <a:ext uri="{FF2B5EF4-FFF2-40B4-BE49-F238E27FC236}">
                  <a16:creationId xmlns:a16="http://schemas.microsoft.com/office/drawing/2014/main" id="{0090CAE5-3105-3250-F9DC-FFFF30719167}"/>
                </a:ext>
              </a:extLst>
            </p:cNvPr>
            <p:cNvPicPr>
              <a:picLocks noChangeAspect="1"/>
            </p:cNvPicPr>
            <p:nvPr/>
          </p:nvPicPr>
          <p:blipFill>
            <a:blip r:embed="rId4">
              <a:extLst>
                <a:ext uri="{28A0092B-C50C-407E-A947-70E740481C1C}">
                  <a14:useLocalDpi xmlns:a14="http://schemas.microsoft.com/office/drawing/2010/main" val="0"/>
                </a:ext>
              </a:extLst>
            </a:blip>
            <a:srcRect l="353" b="54775"/>
            <a:stretch/>
          </p:blipFill>
          <p:spPr>
            <a:xfrm>
              <a:off x="2423936" y="2630287"/>
              <a:ext cx="7210718" cy="4072901"/>
            </a:xfrm>
            <a:prstGeom prst="rect">
              <a:avLst/>
            </a:prstGeom>
            <a:ln>
              <a:noFill/>
            </a:ln>
          </p:spPr>
        </p:pic>
      </p:grpSp>
    </p:spTree>
    <p:extLst>
      <p:ext uri="{BB962C8B-B14F-4D97-AF65-F5344CB8AC3E}">
        <p14:creationId xmlns:p14="http://schemas.microsoft.com/office/powerpoint/2010/main" val="43049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名刺管理</a:t>
            </a:r>
          </a:p>
        </p:txBody>
      </p:sp>
    </p:spTree>
    <p:extLst>
      <p:ext uri="{BB962C8B-B14F-4D97-AF65-F5344CB8AC3E}">
        <p14:creationId xmlns:p14="http://schemas.microsoft.com/office/powerpoint/2010/main" val="809192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グラフィカル ユーザー インターフェイス, メール&#10;&#10;AI によって生成されたコンテンツは間違っている可能性があります。">
            <a:extLst>
              <a:ext uri="{FF2B5EF4-FFF2-40B4-BE49-F238E27FC236}">
                <a16:creationId xmlns:a16="http://schemas.microsoft.com/office/drawing/2014/main" id="{8F9B610A-ECAA-47F8-FE0C-26B7AEA3F140}"/>
              </a:ext>
            </a:extLst>
          </p:cNvPr>
          <p:cNvPicPr>
            <a:picLocks noChangeAspect="1"/>
          </p:cNvPicPr>
          <p:nvPr/>
        </p:nvPicPr>
        <p:blipFill>
          <a:blip r:embed="rId3">
            <a:extLst>
              <a:ext uri="{28A0092B-C50C-407E-A947-70E740481C1C}">
                <a14:useLocalDpi xmlns:a14="http://schemas.microsoft.com/office/drawing/2010/main" val="0"/>
              </a:ext>
            </a:extLst>
          </a:blip>
          <a:srcRect b="5440"/>
          <a:stretch/>
        </p:blipFill>
        <p:spPr>
          <a:xfrm>
            <a:off x="948721" y="1727056"/>
            <a:ext cx="10294553" cy="5130944"/>
          </a:xfrm>
          <a:prstGeom prst="rect">
            <a:avLst/>
          </a:prstGeom>
          <a:ln>
            <a:solidFill>
              <a:schemeClr val="bg1">
                <a:lumMod val="85000"/>
              </a:schemeClr>
            </a:solidFill>
          </a:ln>
          <a:effectLst/>
        </p:spPr>
      </p:pic>
      <p:pic>
        <p:nvPicPr>
          <p:cNvPr id="20" name="図 19">
            <a:extLst>
              <a:ext uri="{FF2B5EF4-FFF2-40B4-BE49-F238E27FC236}">
                <a16:creationId xmlns:a16="http://schemas.microsoft.com/office/drawing/2014/main" id="{E0123053-DE3E-CAC3-EFA0-CB380C0DF0AC}"/>
              </a:ext>
            </a:extLst>
          </p:cNvPr>
          <p:cNvPicPr>
            <a:picLocks noChangeAspect="1"/>
          </p:cNvPicPr>
          <p:nvPr/>
        </p:nvPicPr>
        <p:blipFill>
          <a:blip r:embed="rId4"/>
          <a:stretch>
            <a:fillRect/>
          </a:stretch>
        </p:blipFill>
        <p:spPr>
          <a:xfrm>
            <a:off x="8743448" y="5164094"/>
            <a:ext cx="189787" cy="180453"/>
          </a:xfrm>
          <a:prstGeom prst="rect">
            <a:avLst/>
          </a:prstGeom>
        </p:spPr>
      </p:pic>
      <p:pic>
        <p:nvPicPr>
          <p:cNvPr id="23" name="図 22">
            <a:extLst>
              <a:ext uri="{FF2B5EF4-FFF2-40B4-BE49-F238E27FC236}">
                <a16:creationId xmlns:a16="http://schemas.microsoft.com/office/drawing/2014/main" id="{8517D224-D769-B033-23FB-C75B9FD341D3}"/>
              </a:ext>
            </a:extLst>
          </p:cNvPr>
          <p:cNvPicPr>
            <a:picLocks noChangeAspect="1"/>
          </p:cNvPicPr>
          <p:nvPr/>
        </p:nvPicPr>
        <p:blipFill>
          <a:blip r:embed="rId4"/>
          <a:stretch>
            <a:fillRect/>
          </a:stretch>
        </p:blipFill>
        <p:spPr>
          <a:xfrm>
            <a:off x="8743448" y="6062619"/>
            <a:ext cx="189787" cy="180453"/>
          </a:xfrm>
          <a:prstGeom prst="rect">
            <a:avLst/>
          </a:prstGeom>
        </p:spPr>
      </p:pic>
      <p:sp>
        <p:nvSpPr>
          <p:cNvPr id="8" name="タイトル 7">
            <a:extLst>
              <a:ext uri="{FF2B5EF4-FFF2-40B4-BE49-F238E27FC236}">
                <a16:creationId xmlns:a16="http://schemas.microsoft.com/office/drawing/2014/main" id="{9487EE0F-071A-5B46-AE45-E51C5DE711E7}"/>
              </a:ext>
            </a:extLst>
          </p:cNvPr>
          <p:cNvSpPr>
            <a:spLocks noGrp="1"/>
          </p:cNvSpPr>
          <p:nvPr>
            <p:ph type="title"/>
          </p:nvPr>
        </p:nvSpPr>
        <p:spPr/>
        <p:txBody>
          <a:bodyPr/>
          <a:lstStyle/>
          <a:p>
            <a:r>
              <a:rPr lang="ja-JP" altLang="en-US" dirty="0">
                <a:latin typeface="Yu Gothic" panose="020B0400000000000000" pitchFamily="34" charset="-128"/>
                <a:ea typeface="Yu Gothic" panose="020B0400000000000000" pitchFamily="34" charset="-128"/>
              </a:rPr>
              <a:t>人物単位で</a:t>
            </a:r>
            <a:r>
              <a:rPr kumimoji="1" lang="ja-JP" altLang="en-US" dirty="0">
                <a:latin typeface="Yu Gothic" panose="020B0400000000000000" pitchFamily="34" charset="-128"/>
                <a:ea typeface="Yu Gothic" panose="020B0400000000000000" pitchFamily="34" charset="-128"/>
              </a:rPr>
              <a:t>検索する「名刺管理」</a:t>
            </a:r>
          </a:p>
        </p:txBody>
      </p:sp>
      <p:sp>
        <p:nvSpPr>
          <p:cNvPr id="5" name="正方形/長方形 4">
            <a:extLst>
              <a:ext uri="{FF2B5EF4-FFF2-40B4-BE49-F238E27FC236}">
                <a16:creationId xmlns:a16="http://schemas.microsoft.com/office/drawing/2014/main" id="{A3DD1B5E-89B4-9B4E-9C15-DE42D6F61A3C}"/>
              </a:ext>
            </a:extLst>
          </p:cNvPr>
          <p:cNvSpPr/>
          <p:nvPr/>
        </p:nvSpPr>
        <p:spPr>
          <a:xfrm>
            <a:off x="2325061" y="2436997"/>
            <a:ext cx="910636" cy="521957"/>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10" name="円/楕円 9">
            <a:extLst>
              <a:ext uri="{FF2B5EF4-FFF2-40B4-BE49-F238E27FC236}">
                <a16:creationId xmlns:a16="http://schemas.microsoft.com/office/drawing/2014/main" id="{43A35211-616C-7543-BA4C-1BEAEABA49A9}"/>
              </a:ext>
            </a:extLst>
          </p:cNvPr>
          <p:cNvSpPr>
            <a:spLocks noChangeAspect="1"/>
          </p:cNvSpPr>
          <p:nvPr/>
        </p:nvSpPr>
        <p:spPr>
          <a:xfrm>
            <a:off x="2181789" y="2292997"/>
            <a:ext cx="286545"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1</a:t>
            </a:r>
            <a:endParaRPr kumimoji="1" lang="ja-JP" altLang="en-US" sz="1200" b="1" dirty="0">
              <a:ea typeface="Yu Gothic" charset="-128"/>
              <a:cs typeface="Yu Gothic" charset="-128"/>
            </a:endParaRPr>
          </a:p>
        </p:txBody>
      </p:sp>
      <p:sp>
        <p:nvSpPr>
          <p:cNvPr id="14" name="正方形/長方形 13">
            <a:extLst>
              <a:ext uri="{FF2B5EF4-FFF2-40B4-BE49-F238E27FC236}">
                <a16:creationId xmlns:a16="http://schemas.microsoft.com/office/drawing/2014/main" id="{EC96EDCA-9677-8B4F-93DE-9C5097FE7791}"/>
              </a:ext>
            </a:extLst>
          </p:cNvPr>
          <p:cNvSpPr/>
          <p:nvPr/>
        </p:nvSpPr>
        <p:spPr>
          <a:xfrm>
            <a:off x="3385059" y="2435254"/>
            <a:ext cx="3874723" cy="521957"/>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15" name="円/楕円 14">
            <a:extLst>
              <a:ext uri="{FF2B5EF4-FFF2-40B4-BE49-F238E27FC236}">
                <a16:creationId xmlns:a16="http://schemas.microsoft.com/office/drawing/2014/main" id="{BD5FB121-B2C7-E145-8BE6-4FC346BA8289}"/>
              </a:ext>
            </a:extLst>
          </p:cNvPr>
          <p:cNvSpPr>
            <a:spLocks noChangeAspect="1"/>
          </p:cNvSpPr>
          <p:nvPr/>
        </p:nvSpPr>
        <p:spPr>
          <a:xfrm>
            <a:off x="3253889" y="2281295"/>
            <a:ext cx="286545"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2</a:t>
            </a:r>
            <a:endParaRPr kumimoji="1" lang="ja-JP" altLang="en-US" sz="1200" b="1" dirty="0">
              <a:ea typeface="Yu Gothic" charset="-128"/>
              <a:cs typeface="Yu Gothic" charset="-128"/>
            </a:endParaRPr>
          </a:p>
        </p:txBody>
      </p:sp>
      <p:sp>
        <p:nvSpPr>
          <p:cNvPr id="4" name="テキスト プレースホルダー 1">
            <a:extLst>
              <a:ext uri="{FF2B5EF4-FFF2-40B4-BE49-F238E27FC236}">
                <a16:creationId xmlns:a16="http://schemas.microsoft.com/office/drawing/2014/main" id="{DB0BE26D-A59E-7098-9B36-43CA9AB7EE63}"/>
              </a:ext>
            </a:extLst>
          </p:cNvPr>
          <p:cNvSpPr txBox="1">
            <a:spLocks/>
          </p:cNvSpPr>
          <p:nvPr/>
        </p:nvSpPr>
        <p:spPr>
          <a:xfrm>
            <a:off x="644937" y="1013694"/>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lnSpc>
                <a:spcPts val="2620"/>
              </a:lnSpc>
              <a:buNone/>
            </a:pPr>
            <a:r>
              <a:rPr lang="en-US" altLang="ja-JP" sz="1600" b="1" dirty="0">
                <a:solidFill>
                  <a:schemeClr val="accent1"/>
                </a:solidFill>
                <a:latin typeface="Yu Gothic" panose="020B0400000000000000" pitchFamily="34" charset="-128"/>
                <a:ea typeface="Yu Gothic" panose="020B0400000000000000" pitchFamily="34" charset="-128"/>
              </a:rPr>
              <a:t>[</a:t>
            </a:r>
            <a:r>
              <a:rPr lang="ja-JP" altLang="en-US" sz="1600" b="1" dirty="0">
                <a:solidFill>
                  <a:schemeClr val="accent1"/>
                </a:solidFill>
                <a:latin typeface="Yu Gothic" panose="020B0400000000000000" pitchFamily="34" charset="-128"/>
                <a:ea typeface="Yu Gothic" panose="020B0400000000000000" pitchFamily="34" charset="-128"/>
              </a:rPr>
              <a:t>マイデータ</a:t>
            </a:r>
            <a:r>
              <a:rPr lang="en-US" altLang="ja-JP" sz="1600" b="1" dirty="0">
                <a:solidFill>
                  <a:schemeClr val="accent1"/>
                </a:solidFill>
                <a:latin typeface="Yu Gothic" panose="020B0400000000000000" pitchFamily="34" charset="-128"/>
                <a:ea typeface="Yu Gothic" panose="020B0400000000000000" pitchFamily="34" charset="-128"/>
              </a:rPr>
              <a:t>]</a:t>
            </a:r>
            <a:r>
              <a:rPr lang="en-US" altLang="ja-JP" sz="1600" b="1" dirty="0">
                <a:latin typeface="Yu Gothic" panose="020B0400000000000000" pitchFamily="34" charset="-128"/>
                <a:ea typeface="Yu Gothic" panose="020B0400000000000000" pitchFamily="34" charset="-128"/>
              </a:rPr>
              <a:t> </a:t>
            </a:r>
            <a:r>
              <a:rPr lang="ja-JP" altLang="en-US" sz="1600" b="1" dirty="0">
                <a:latin typeface="Yu Gothic" panose="020B0400000000000000" pitchFamily="34" charset="-128"/>
                <a:ea typeface="Yu Gothic" panose="020B0400000000000000" pitchFamily="34" charset="-128"/>
              </a:rPr>
              <a:t>を</a:t>
            </a:r>
            <a:r>
              <a:rPr lang="en-US" altLang="ja-JP" sz="1600" b="1" dirty="0">
                <a:latin typeface="Yu Gothic" panose="020B0400000000000000" pitchFamily="34" charset="-128"/>
                <a:ea typeface="Yu Gothic" panose="020B0400000000000000" pitchFamily="34" charset="-128"/>
              </a:rPr>
              <a:t> </a:t>
            </a:r>
            <a:r>
              <a:rPr lang="en-US" altLang="ja-JP" sz="1600" b="1" dirty="0">
                <a:solidFill>
                  <a:schemeClr val="accent1"/>
                </a:solidFill>
                <a:latin typeface="Yu Gothic" panose="020B0400000000000000" pitchFamily="34" charset="-128"/>
                <a:ea typeface="Yu Gothic" panose="020B0400000000000000" pitchFamily="34" charset="-128"/>
              </a:rPr>
              <a:t>[</a:t>
            </a:r>
            <a:r>
              <a:rPr lang="ja-JP" altLang="en-US" sz="1600" b="1" dirty="0">
                <a:solidFill>
                  <a:schemeClr val="accent1"/>
                </a:solidFill>
                <a:latin typeface="Yu Gothic" panose="020B0400000000000000" pitchFamily="34" charset="-128"/>
                <a:ea typeface="Yu Gothic" panose="020B0400000000000000" pitchFamily="34" charset="-128"/>
              </a:rPr>
              <a:t>全体</a:t>
            </a:r>
            <a:r>
              <a:rPr lang="en-US" altLang="ja-JP" sz="1600" b="1" dirty="0">
                <a:solidFill>
                  <a:schemeClr val="accent1"/>
                </a:solidFill>
                <a:latin typeface="Yu Gothic" panose="020B0400000000000000" pitchFamily="34" charset="-128"/>
                <a:ea typeface="Yu Gothic" panose="020B0400000000000000" pitchFamily="34" charset="-128"/>
              </a:rPr>
              <a:t>]</a:t>
            </a:r>
            <a:r>
              <a:rPr lang="en-US" altLang="ja-JP" sz="1600" b="1" dirty="0">
                <a:latin typeface="Yu Gothic" panose="020B0400000000000000" pitchFamily="34" charset="-128"/>
                <a:ea typeface="Yu Gothic" panose="020B0400000000000000" pitchFamily="34" charset="-128"/>
              </a:rPr>
              <a:t> </a:t>
            </a:r>
            <a:r>
              <a:rPr lang="ja-JP" altLang="en-US" sz="1600" b="1" dirty="0">
                <a:latin typeface="Yu Gothic" panose="020B0400000000000000" pitchFamily="34" charset="-128"/>
                <a:ea typeface="Yu Gothic" panose="020B0400000000000000" pitchFamily="34" charset="-128"/>
              </a:rPr>
              <a:t>に切り替えて検索しましょう。</a:t>
            </a:r>
            <a:endParaRPr lang="en-US" altLang="ja-JP" sz="1600" b="1" dirty="0">
              <a:latin typeface="Yu Gothic" panose="020B0400000000000000" pitchFamily="34" charset="-128"/>
              <a:ea typeface="Yu Gothic" panose="020B0400000000000000" pitchFamily="34" charset="-128"/>
            </a:endParaRPr>
          </a:p>
        </p:txBody>
      </p:sp>
      <p:sp>
        <p:nvSpPr>
          <p:cNvPr id="7" name="スライド番号プレースホルダー 6">
            <a:extLst>
              <a:ext uri="{FF2B5EF4-FFF2-40B4-BE49-F238E27FC236}">
                <a16:creationId xmlns:a16="http://schemas.microsoft.com/office/drawing/2014/main" id="{FDF1EA72-E696-A5A4-DE54-C7D348EB217B}"/>
              </a:ext>
            </a:extLst>
          </p:cNvPr>
          <p:cNvSpPr>
            <a:spLocks noGrp="1"/>
          </p:cNvSpPr>
          <p:nvPr>
            <p:ph type="sldNum" sz="quarter" idx="10"/>
          </p:nvPr>
        </p:nvSpPr>
        <p:spPr/>
        <p:txBody>
          <a:bodyPr/>
          <a:lstStyle/>
          <a:p>
            <a:fld id="{BC97076A-FE38-4902-A3BD-70DA550777B1}" type="slidenum">
              <a:rPr lang="ja-JP" altLang="en-US" smtClean="0"/>
              <a:pPr/>
              <a:t>13</a:t>
            </a:fld>
            <a:endParaRPr lang="ja-JP" altLang="en-US"/>
          </a:p>
        </p:txBody>
      </p:sp>
    </p:spTree>
    <p:extLst>
      <p:ext uri="{BB962C8B-B14F-4D97-AF65-F5344CB8AC3E}">
        <p14:creationId xmlns:p14="http://schemas.microsoft.com/office/powerpoint/2010/main" val="31691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t>人物情報の詳細検索</a:t>
            </a:r>
            <a:endParaRPr kumimoji="1" lang="ja-JP" altLang="en-US" dirty="0"/>
          </a:p>
        </p:txBody>
      </p:sp>
      <p:sp>
        <p:nvSpPr>
          <p:cNvPr id="4" name="テキスト プレースホルダー 1">
            <a:extLst>
              <a:ext uri="{FF2B5EF4-FFF2-40B4-BE49-F238E27FC236}">
                <a16:creationId xmlns:a16="http://schemas.microsoft.com/office/drawing/2014/main" id="{ACE276B1-3427-417D-AE4E-D7BFC01BF0D8}"/>
              </a:ext>
            </a:extLst>
          </p:cNvPr>
          <p:cNvSpPr txBox="1">
            <a:spLocks/>
          </p:cNvSpPr>
          <p:nvPr/>
        </p:nvSpPr>
        <p:spPr>
          <a:xfrm>
            <a:off x="644937" y="1048430"/>
            <a:ext cx="10400603" cy="890926"/>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lnSpc>
                <a:spcPct val="120000"/>
              </a:lnSpc>
              <a:spcBef>
                <a:spcPts val="600"/>
              </a:spcBef>
              <a:buNone/>
            </a:pPr>
            <a:r>
              <a:rPr lang="ja-JP" altLang="en-US" sz="1600" b="1">
                <a:latin typeface="游ゴシック" panose="020B0400000000000000" pitchFamily="50" charset="-128"/>
                <a:ea typeface="游ゴシック" panose="020B0400000000000000" pitchFamily="50" charset="-128"/>
              </a:rPr>
              <a:t>役職欄に「役」と入力し役員</a:t>
            </a:r>
            <a:r>
              <a:rPr lang="ja-JP" altLang="en-US" sz="1600" b="1" dirty="0">
                <a:latin typeface="游ゴシック" panose="020B0400000000000000" pitchFamily="50" charset="-128"/>
                <a:ea typeface="游ゴシック" panose="020B0400000000000000" pitchFamily="50" charset="-128"/>
              </a:rPr>
              <a:t>以上を絞り込む </a:t>
            </a:r>
            <a:r>
              <a:rPr lang="en-US" altLang="ja-JP" sz="1600" b="1" dirty="0">
                <a:latin typeface="游ゴシック" panose="020B0400000000000000" pitchFamily="50" charset="-128"/>
                <a:ea typeface="游ゴシック" panose="020B0400000000000000" pitchFamily="50" charset="-128"/>
              </a:rPr>
              <a:t>/ </a:t>
            </a:r>
            <a:r>
              <a:rPr lang="ja-JP" altLang="en-US" sz="1600" b="1" dirty="0">
                <a:latin typeface="游ゴシック" panose="020B0400000000000000" pitchFamily="50" charset="-128"/>
                <a:ea typeface="游ゴシック" panose="020B0400000000000000" pitchFamily="50" charset="-128"/>
              </a:rPr>
              <a:t>「最終コンタクト日</a:t>
            </a:r>
            <a:r>
              <a:rPr lang="ja-JP" altLang="en-US" sz="1600" b="1">
                <a:latin typeface="游ゴシック" panose="020B0400000000000000" pitchFamily="50" charset="-128"/>
                <a:ea typeface="游ゴシック" panose="020B0400000000000000" pitchFamily="50" charset="-128"/>
              </a:rPr>
              <a:t>」で直</a:t>
            </a:r>
            <a:r>
              <a:rPr lang="ja-JP" altLang="en-US" sz="1600" b="1" dirty="0">
                <a:latin typeface="游ゴシック" panose="020B0400000000000000" pitchFamily="50" charset="-128"/>
                <a:ea typeface="游ゴシック" panose="020B0400000000000000" pitchFamily="50" charset="-128"/>
              </a:rPr>
              <a:t>近接点があった</a:t>
            </a:r>
            <a:r>
              <a:rPr lang="ja-JP" altLang="en-US" sz="1600" b="1">
                <a:latin typeface="游ゴシック" panose="020B0400000000000000" pitchFamily="50" charset="-128"/>
                <a:ea typeface="游ゴシック" panose="020B0400000000000000" pitchFamily="50" charset="-128"/>
              </a:rPr>
              <a:t>方を絞り込むなど、条件</a:t>
            </a:r>
            <a:r>
              <a:rPr lang="ja-JP" altLang="en-US" sz="1600" b="1" dirty="0">
                <a:latin typeface="游ゴシック" panose="020B0400000000000000" pitchFamily="50" charset="-128"/>
                <a:ea typeface="游ゴシック" panose="020B0400000000000000" pitchFamily="50" charset="-128"/>
              </a:rPr>
              <a:t>を指定。</a:t>
            </a:r>
          </a:p>
        </p:txBody>
      </p:sp>
      <p:pic>
        <p:nvPicPr>
          <p:cNvPr id="7" name="図 6">
            <a:extLst>
              <a:ext uri="{FF2B5EF4-FFF2-40B4-BE49-F238E27FC236}">
                <a16:creationId xmlns:a16="http://schemas.microsoft.com/office/drawing/2014/main" id="{06D06639-67A3-082A-1B19-2C079053F99B}"/>
              </a:ext>
            </a:extLst>
          </p:cNvPr>
          <p:cNvPicPr>
            <a:picLocks noChangeAspect="1"/>
          </p:cNvPicPr>
          <p:nvPr/>
        </p:nvPicPr>
        <p:blipFill>
          <a:blip r:embed="rId3">
            <a:extLst>
              <a:ext uri="{28A0092B-C50C-407E-A947-70E740481C1C}">
                <a14:useLocalDpi xmlns:a14="http://schemas.microsoft.com/office/drawing/2010/main" val="0"/>
              </a:ext>
            </a:extLst>
          </a:blip>
          <a:srcRect l="704" t="267" r="704" b="62623"/>
          <a:stretch/>
        </p:blipFill>
        <p:spPr>
          <a:xfrm>
            <a:off x="1182972" y="1815952"/>
            <a:ext cx="9899082" cy="4637236"/>
          </a:xfrm>
          <a:prstGeom prst="rect">
            <a:avLst/>
          </a:prstGeom>
          <a:ln>
            <a:solidFill>
              <a:schemeClr val="bg1">
                <a:lumMod val="85000"/>
              </a:schemeClr>
            </a:solidFill>
          </a:ln>
          <a:effectLst/>
        </p:spPr>
      </p:pic>
      <p:sp>
        <p:nvSpPr>
          <p:cNvPr id="3" name="正方形/長方形 2">
            <a:extLst>
              <a:ext uri="{FF2B5EF4-FFF2-40B4-BE49-F238E27FC236}">
                <a16:creationId xmlns:a16="http://schemas.microsoft.com/office/drawing/2014/main" id="{25F9823F-0214-DE6C-ADF1-9D5F8AC68AF2}"/>
              </a:ext>
            </a:extLst>
          </p:cNvPr>
          <p:cNvSpPr/>
          <p:nvPr/>
        </p:nvSpPr>
        <p:spPr>
          <a:xfrm>
            <a:off x="7292620" y="2497425"/>
            <a:ext cx="772827" cy="490414"/>
          </a:xfrm>
          <a:prstGeom prst="rect">
            <a:avLst/>
          </a:prstGeom>
          <a:no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15" name="正方形/長方形 14">
            <a:extLst>
              <a:ext uri="{FF2B5EF4-FFF2-40B4-BE49-F238E27FC236}">
                <a16:creationId xmlns:a16="http://schemas.microsoft.com/office/drawing/2014/main" id="{EEC16F33-8A9E-34DA-3108-D58DDD6EEEED}"/>
              </a:ext>
            </a:extLst>
          </p:cNvPr>
          <p:cNvSpPr/>
          <p:nvPr/>
        </p:nvSpPr>
        <p:spPr>
          <a:xfrm>
            <a:off x="6264669" y="4831613"/>
            <a:ext cx="641916" cy="317153"/>
          </a:xfrm>
          <a:prstGeom prst="rect">
            <a:avLst/>
          </a:prstGeom>
          <a:no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5" name="正方形/長方形 4">
            <a:extLst>
              <a:ext uri="{FF2B5EF4-FFF2-40B4-BE49-F238E27FC236}">
                <a16:creationId xmlns:a16="http://schemas.microsoft.com/office/drawing/2014/main" id="{5684959F-7E50-5A25-D1E9-23C7222A1613}"/>
              </a:ext>
            </a:extLst>
          </p:cNvPr>
          <p:cNvSpPr/>
          <p:nvPr/>
        </p:nvSpPr>
        <p:spPr>
          <a:xfrm>
            <a:off x="1517303" y="4283901"/>
            <a:ext cx="4615209" cy="250521"/>
          </a:xfrm>
          <a:prstGeom prst="rect">
            <a:avLst/>
          </a:prstGeom>
          <a:noFill/>
          <a:ln w="38100">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8" name="スライド番号プレースホルダー 7">
            <a:extLst>
              <a:ext uri="{FF2B5EF4-FFF2-40B4-BE49-F238E27FC236}">
                <a16:creationId xmlns:a16="http://schemas.microsoft.com/office/drawing/2014/main" id="{72BF9188-9EB4-0860-5FE9-D1FF0CECC050}"/>
              </a:ext>
            </a:extLst>
          </p:cNvPr>
          <p:cNvSpPr>
            <a:spLocks noGrp="1"/>
          </p:cNvSpPr>
          <p:nvPr>
            <p:ph type="sldNum" sz="quarter" idx="10"/>
          </p:nvPr>
        </p:nvSpPr>
        <p:spPr/>
        <p:txBody>
          <a:bodyPr/>
          <a:lstStyle/>
          <a:p>
            <a:fld id="{BC97076A-FE38-4902-A3BD-70DA550777B1}" type="slidenum">
              <a:rPr lang="ja-JP" altLang="en-US" smtClean="0"/>
              <a:pPr/>
              <a:t>14</a:t>
            </a:fld>
            <a:endParaRPr lang="ja-JP" altLang="en-US"/>
          </a:p>
        </p:txBody>
      </p:sp>
    </p:spTree>
    <p:extLst>
      <p:ext uri="{BB962C8B-B14F-4D97-AF65-F5344CB8AC3E}">
        <p14:creationId xmlns:p14="http://schemas.microsoft.com/office/powerpoint/2010/main" val="3428193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A8EE55A9-41E2-E7B2-E363-CBB03732DAB6}"/>
              </a:ext>
            </a:extLst>
          </p:cNvPr>
          <p:cNvGrpSpPr/>
          <p:nvPr/>
        </p:nvGrpSpPr>
        <p:grpSpPr>
          <a:xfrm>
            <a:off x="2851411" y="1515572"/>
            <a:ext cx="7206989" cy="4937615"/>
            <a:chOff x="2857823" y="1512964"/>
            <a:chExt cx="7552887" cy="5174595"/>
          </a:xfrm>
        </p:grpSpPr>
        <p:pic>
          <p:nvPicPr>
            <p:cNvPr id="7" name="図 6">
              <a:extLst>
                <a:ext uri="{FF2B5EF4-FFF2-40B4-BE49-F238E27FC236}">
                  <a16:creationId xmlns:a16="http://schemas.microsoft.com/office/drawing/2014/main" id="{447CB5F4-212D-4B6E-96AA-C61E5E680270}"/>
                </a:ext>
              </a:extLst>
            </p:cNvPr>
            <p:cNvPicPr>
              <a:picLocks noChangeAspect="1"/>
            </p:cNvPicPr>
            <p:nvPr/>
          </p:nvPicPr>
          <p:blipFill>
            <a:blip r:embed="rId3">
              <a:extLst>
                <a:ext uri="{28A0092B-C50C-407E-A947-70E740481C1C}">
                  <a14:useLocalDpi xmlns:a14="http://schemas.microsoft.com/office/drawing/2010/main" val="0"/>
                </a:ext>
              </a:extLst>
            </a:blip>
            <a:srcRect t="337" b="23253"/>
            <a:stretch/>
          </p:blipFill>
          <p:spPr>
            <a:xfrm>
              <a:off x="2857823" y="1512964"/>
              <a:ext cx="5980489" cy="5174595"/>
            </a:xfrm>
            <a:prstGeom prst="rect">
              <a:avLst/>
            </a:prstGeom>
            <a:ln>
              <a:solidFill>
                <a:schemeClr val="bg1">
                  <a:lumMod val="85000"/>
                </a:schemeClr>
              </a:solidFill>
            </a:ln>
          </p:spPr>
        </p:pic>
        <p:sp>
          <p:nvSpPr>
            <p:cNvPr id="14" name="角丸四角形 18">
              <a:extLst>
                <a:ext uri="{FF2B5EF4-FFF2-40B4-BE49-F238E27FC236}">
                  <a16:creationId xmlns:a16="http://schemas.microsoft.com/office/drawing/2014/main" id="{E99AB940-16AF-4657-88E7-40BF63255F02}"/>
                </a:ext>
              </a:extLst>
            </p:cNvPr>
            <p:cNvSpPr/>
            <p:nvPr/>
          </p:nvSpPr>
          <p:spPr>
            <a:xfrm>
              <a:off x="2857824" y="1982362"/>
              <a:ext cx="1224202" cy="206479"/>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
          <p:nvSpPr>
            <p:cNvPr id="27" name="三角形 14">
              <a:extLst>
                <a:ext uri="{FF2B5EF4-FFF2-40B4-BE49-F238E27FC236}">
                  <a16:creationId xmlns:a16="http://schemas.microsoft.com/office/drawing/2014/main" id="{9958B56A-E2E3-77B7-1DD8-1C2FF89C575A}"/>
                </a:ext>
              </a:extLst>
            </p:cNvPr>
            <p:cNvSpPr/>
            <p:nvPr/>
          </p:nvSpPr>
          <p:spPr>
            <a:xfrm rot="16200000" flipH="1">
              <a:off x="6421789" y="3814388"/>
              <a:ext cx="358911" cy="543192"/>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4" name="角丸四角形 23">
              <a:extLst>
                <a:ext uri="{FF2B5EF4-FFF2-40B4-BE49-F238E27FC236}">
                  <a16:creationId xmlns:a16="http://schemas.microsoft.com/office/drawing/2014/main" id="{71E86AF6-30B6-BC61-27C0-42798C783AA9}"/>
                </a:ext>
              </a:extLst>
            </p:cNvPr>
            <p:cNvSpPr/>
            <p:nvPr/>
          </p:nvSpPr>
          <p:spPr>
            <a:xfrm>
              <a:off x="4201364" y="1874413"/>
              <a:ext cx="2080064" cy="2310809"/>
            </a:xfrm>
            <a:prstGeom prst="roundRect">
              <a:avLst>
                <a:gd name="adj" fmla="val 0"/>
              </a:avLst>
            </a:prstGeom>
            <a:noFill/>
            <a:ln w="28575">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chemeClr val="lt1"/>
                </a:solidFill>
                <a:latin typeface="+mn-ea"/>
              </a:endParaRPr>
            </a:p>
          </p:txBody>
        </p:sp>
        <p:sp>
          <p:nvSpPr>
            <p:cNvPr id="25" name="角丸四角形 24">
              <a:extLst>
                <a:ext uri="{FF2B5EF4-FFF2-40B4-BE49-F238E27FC236}">
                  <a16:creationId xmlns:a16="http://schemas.microsoft.com/office/drawing/2014/main" id="{325828FB-D7B9-032F-D896-F68CEFA60A0C}"/>
                </a:ext>
              </a:extLst>
            </p:cNvPr>
            <p:cNvSpPr/>
            <p:nvPr/>
          </p:nvSpPr>
          <p:spPr>
            <a:xfrm>
              <a:off x="4201364" y="5523489"/>
              <a:ext cx="4616907" cy="1164070"/>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solidFill>
                  <a:schemeClr val="lt1"/>
                </a:solidFill>
                <a:latin typeface="+mn-ea"/>
              </a:endParaRPr>
            </a:p>
          </p:txBody>
        </p:sp>
        <p:sp>
          <p:nvSpPr>
            <p:cNvPr id="31" name="テキスト ボックス 30">
              <a:extLst>
                <a:ext uri="{FF2B5EF4-FFF2-40B4-BE49-F238E27FC236}">
                  <a16:creationId xmlns:a16="http://schemas.microsoft.com/office/drawing/2014/main" id="{C91E94B3-1A97-4429-906F-AF206C08A1B7}"/>
                </a:ext>
              </a:extLst>
            </p:cNvPr>
            <p:cNvSpPr txBox="1"/>
            <p:nvPr/>
          </p:nvSpPr>
          <p:spPr>
            <a:xfrm>
              <a:off x="6601244" y="3726178"/>
              <a:ext cx="2999253" cy="719612"/>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rPr>
                <a:t>社内で名刺交換日が一番新しい名刺情報</a:t>
              </a:r>
              <a:r>
                <a:rPr lang="ja-JP" altLang="en-US" sz="1400" dirty="0">
                  <a:solidFill>
                    <a:srgbClr val="004E98"/>
                  </a:solidFill>
                  <a:latin typeface="游ゴシック" panose="020B0400000000000000" pitchFamily="50" charset="-128"/>
                  <a:ea typeface="游ゴシック" panose="020B0400000000000000" pitchFamily="50" charset="-128"/>
                </a:rPr>
                <a:t>を表示</a:t>
              </a:r>
              <a:endPar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endParaRPr>
            </a:p>
          </p:txBody>
        </p:sp>
        <p:sp>
          <p:nvSpPr>
            <p:cNvPr id="3" name="三角形 14">
              <a:extLst>
                <a:ext uri="{FF2B5EF4-FFF2-40B4-BE49-F238E27FC236}">
                  <a16:creationId xmlns:a16="http://schemas.microsoft.com/office/drawing/2014/main" id="{B1038514-645C-C46E-90D8-1F2104257982}"/>
                </a:ext>
              </a:extLst>
            </p:cNvPr>
            <p:cNvSpPr/>
            <p:nvPr/>
          </p:nvSpPr>
          <p:spPr>
            <a:xfrm rot="16200000" flipH="1">
              <a:off x="7766384" y="5795833"/>
              <a:ext cx="358911" cy="54319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38" name="テキスト ボックス 37">
              <a:extLst>
                <a:ext uri="{FF2B5EF4-FFF2-40B4-BE49-F238E27FC236}">
                  <a16:creationId xmlns:a16="http://schemas.microsoft.com/office/drawing/2014/main" id="{B5D6B6ED-8E1F-4C9F-9C0E-0F3067DD8071}"/>
                </a:ext>
              </a:extLst>
            </p:cNvPr>
            <p:cNvSpPr txBox="1"/>
            <p:nvPr/>
          </p:nvSpPr>
          <p:spPr>
            <a:xfrm>
              <a:off x="8055168" y="5716675"/>
              <a:ext cx="2355542" cy="699040"/>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a:ea typeface="游ゴシック"/>
                </a:rPr>
                <a:t>同僚が</a:t>
              </a:r>
              <a:r>
                <a:rPr lang="ja-JP" altLang="en-US" sz="1400" dirty="0">
                  <a:solidFill>
                    <a:srgbClr val="004E98"/>
                  </a:solidFill>
                  <a:latin typeface="游ゴシック"/>
                  <a:ea typeface="游ゴシック"/>
                </a:rPr>
                <a:t>手入力で</a:t>
              </a:r>
              <a:r>
                <a:rPr kumimoji="1" lang="ja-JP" altLang="en-US" sz="1400" b="1" i="0" u="none" strike="noStrike" kern="1200" cap="none" spc="0" normalizeH="0" baseline="0" noProof="0" dirty="0">
                  <a:ln>
                    <a:noFill/>
                  </a:ln>
                  <a:solidFill>
                    <a:srgbClr val="004E98"/>
                  </a:solidFill>
                  <a:effectLst/>
                  <a:uLnTx/>
                  <a:uFillTx/>
                  <a:latin typeface="游ゴシック"/>
                  <a:ea typeface="游ゴシック"/>
                </a:rPr>
                <a:t>記入した</a:t>
              </a:r>
              <a:endParaRPr kumimoji="1" lang="en-US" altLang="ja-JP" sz="1400" b="1" i="0" u="none" strike="noStrike" kern="1200" cap="none" spc="0" normalizeH="0" baseline="0" noProof="0" dirty="0">
                <a:ln>
                  <a:noFill/>
                </a:ln>
                <a:solidFill>
                  <a:srgbClr val="004E98"/>
                </a:solidFill>
                <a:effectLst/>
                <a:uLnTx/>
                <a:uFillTx/>
                <a:latin typeface="游ゴシック"/>
                <a:ea typeface="游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a:ea typeface="游ゴシック"/>
                </a:rPr>
                <a:t>情報もまとまる</a:t>
              </a:r>
              <a:endParaRPr kumimoji="1" lang="en-US" altLang="ja-JP" sz="1400" b="1" i="0" u="none" strike="noStrike" kern="1200" cap="none" spc="0" normalizeH="0" baseline="0" noProof="0" dirty="0">
                <a:ln>
                  <a:noFill/>
                </a:ln>
                <a:solidFill>
                  <a:srgbClr val="004E98"/>
                </a:solidFill>
                <a:effectLst/>
                <a:uLnTx/>
                <a:uFillTx/>
                <a:latin typeface="游ゴシック"/>
                <a:ea typeface="游ゴシック"/>
              </a:endParaRPr>
            </a:p>
          </p:txBody>
        </p:sp>
        <p:sp>
          <p:nvSpPr>
            <p:cNvPr id="6" name="角丸四角形 18">
              <a:extLst>
                <a:ext uri="{FF2B5EF4-FFF2-40B4-BE49-F238E27FC236}">
                  <a16:creationId xmlns:a16="http://schemas.microsoft.com/office/drawing/2014/main" id="{F6EDA933-7016-F049-8EFB-3D27F5C2D41A}"/>
                </a:ext>
              </a:extLst>
            </p:cNvPr>
            <p:cNvSpPr/>
            <p:nvPr/>
          </p:nvSpPr>
          <p:spPr>
            <a:xfrm>
              <a:off x="4784540" y="2312948"/>
              <a:ext cx="684610" cy="177908"/>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
          <p:nvSpPr>
            <p:cNvPr id="23" name="三角形 14">
              <a:extLst>
                <a:ext uri="{FF2B5EF4-FFF2-40B4-BE49-F238E27FC236}">
                  <a16:creationId xmlns:a16="http://schemas.microsoft.com/office/drawing/2014/main" id="{CB51E681-3071-9BCC-FEB4-4EF613F06643}"/>
                </a:ext>
              </a:extLst>
            </p:cNvPr>
            <p:cNvSpPr/>
            <p:nvPr/>
          </p:nvSpPr>
          <p:spPr>
            <a:xfrm rot="16200000" flipH="1">
              <a:off x="5617662" y="2173200"/>
              <a:ext cx="358911" cy="52810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6" name="テキスト ボックス 25">
              <a:extLst>
                <a:ext uri="{FF2B5EF4-FFF2-40B4-BE49-F238E27FC236}">
                  <a16:creationId xmlns:a16="http://schemas.microsoft.com/office/drawing/2014/main" id="{D539EFD1-381D-CCC8-7750-4DDD2C1CE5D5}"/>
                </a:ext>
              </a:extLst>
            </p:cNvPr>
            <p:cNvSpPr txBox="1"/>
            <p:nvPr/>
          </p:nvSpPr>
          <p:spPr>
            <a:xfrm>
              <a:off x="5804661" y="2077446"/>
              <a:ext cx="3888202" cy="719612"/>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rPr>
                <a:t>組織ツリー</a:t>
              </a:r>
              <a:r>
                <a:rPr lang="ja-JP" altLang="en-US" sz="1400" dirty="0">
                  <a:solidFill>
                    <a:srgbClr val="004E98"/>
                  </a:solidFill>
                  <a:latin typeface="游ゴシック" panose="020B0400000000000000" pitchFamily="50" charset="-128"/>
                  <a:ea typeface="游ゴシック" panose="020B0400000000000000" pitchFamily="50" charset="-128"/>
                </a:rPr>
                <a:t>で</a:t>
              </a:r>
              <a:r>
                <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rPr>
                <a:t>「どの部署の・誰に・いつ・社内の誰が」接点があるかを可視化</a:t>
              </a:r>
            </a:p>
          </p:txBody>
        </p:sp>
        <p:sp>
          <p:nvSpPr>
            <p:cNvPr id="30" name="角丸四角形 18">
              <a:extLst>
                <a:ext uri="{FF2B5EF4-FFF2-40B4-BE49-F238E27FC236}">
                  <a16:creationId xmlns:a16="http://schemas.microsoft.com/office/drawing/2014/main" id="{0FE6B924-2493-2040-E231-97D3224E85A1}"/>
                </a:ext>
              </a:extLst>
            </p:cNvPr>
            <p:cNvSpPr/>
            <p:nvPr/>
          </p:nvSpPr>
          <p:spPr>
            <a:xfrm>
              <a:off x="2857824" y="3869311"/>
              <a:ext cx="1224202" cy="206479"/>
            </a:xfrm>
            <a:prstGeom prst="roundRect">
              <a:avLst>
                <a:gd name="adj" fmla="val 0"/>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grpSp>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a:xfrm>
            <a:off x="657464" y="394615"/>
            <a:ext cx="10877073" cy="634082"/>
          </a:xfrm>
        </p:spPr>
        <p:txBody>
          <a:bodyPr/>
          <a:lstStyle/>
          <a:p>
            <a:r>
              <a:rPr lang="ja-JP" altLang="en-US" dirty="0"/>
              <a:t>人物詳細 　基本情報</a:t>
            </a:r>
            <a:endParaRPr kumimoji="1" lang="ja-JP" altLang="en-US" dirty="0"/>
          </a:p>
        </p:txBody>
      </p:sp>
      <p:sp>
        <p:nvSpPr>
          <p:cNvPr id="4" name="テキスト プレースホルダー 1">
            <a:extLst>
              <a:ext uri="{FF2B5EF4-FFF2-40B4-BE49-F238E27FC236}">
                <a16:creationId xmlns:a16="http://schemas.microsoft.com/office/drawing/2014/main" id="{ACE276B1-3427-417D-AE4E-D7BFC01BF0D8}"/>
              </a:ext>
            </a:extLst>
          </p:cNvPr>
          <p:cNvSpPr txBox="1">
            <a:spLocks/>
          </p:cNvSpPr>
          <p:nvPr/>
        </p:nvSpPr>
        <p:spPr>
          <a:xfrm>
            <a:off x="641587" y="1045801"/>
            <a:ext cx="11160946" cy="391226"/>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buNone/>
            </a:pPr>
            <a:r>
              <a:rPr lang="ja-JP" altLang="en-US" sz="1600" b="1" dirty="0">
                <a:latin typeface="Yu Gothic" panose="020B0400000000000000" pitchFamily="34" charset="-128"/>
                <a:ea typeface="Yu Gothic" panose="020B0400000000000000" pitchFamily="34" charset="-128"/>
              </a:rPr>
              <a:t>名刺だけでなく、他のユーザが残したメモなどその人に関する情報がすべてまとまっている。</a:t>
            </a:r>
          </a:p>
        </p:txBody>
      </p:sp>
      <p:grpSp>
        <p:nvGrpSpPr>
          <p:cNvPr id="52" name="グループ化 51">
            <a:extLst>
              <a:ext uri="{FF2B5EF4-FFF2-40B4-BE49-F238E27FC236}">
                <a16:creationId xmlns:a16="http://schemas.microsoft.com/office/drawing/2014/main" id="{6F0044E9-D737-AE4A-9AE2-E254C01ACB19}"/>
              </a:ext>
            </a:extLst>
          </p:cNvPr>
          <p:cNvGrpSpPr/>
          <p:nvPr/>
        </p:nvGrpSpPr>
        <p:grpSpPr>
          <a:xfrm>
            <a:off x="9848521" y="3787910"/>
            <a:ext cx="1198660" cy="770470"/>
            <a:chOff x="10250457" y="4629000"/>
            <a:chExt cx="1198660" cy="770470"/>
          </a:xfrm>
        </p:grpSpPr>
        <p:sp>
          <p:nvSpPr>
            <p:cNvPr id="5" name="角丸四角形 4">
              <a:extLst>
                <a:ext uri="{FF2B5EF4-FFF2-40B4-BE49-F238E27FC236}">
                  <a16:creationId xmlns:a16="http://schemas.microsoft.com/office/drawing/2014/main" id="{3470A700-F5F0-37AB-1639-C8BF135CA623}"/>
                </a:ext>
              </a:extLst>
            </p:cNvPr>
            <p:cNvSpPr/>
            <p:nvPr/>
          </p:nvSpPr>
          <p:spPr>
            <a:xfrm>
              <a:off x="10250457" y="4629000"/>
              <a:ext cx="1198660" cy="614353"/>
            </a:xfrm>
            <a:prstGeom prst="roundRect">
              <a:avLst/>
            </a:prstGeom>
            <a:ln w="22225">
              <a:solidFill>
                <a:schemeClr val="accent1"/>
              </a:solidFill>
            </a:ln>
          </p:spPr>
          <p:txBody>
            <a:bodyPr wrap="square" lIns="72000" rIns="72000" anchor="ctr" anchorCtr="0">
              <a:noAutofit/>
            </a:bodyPr>
            <a:lstStyle/>
            <a:p>
              <a:pPr algn="ctr">
                <a:lnSpc>
                  <a:spcPct val="120000"/>
                </a:lnSpc>
                <a:spcBef>
                  <a:spcPts val="200"/>
                </a:spcBef>
              </a:pPr>
              <a:r>
                <a:rPr lang="ja-JP" altLang="en-US" sz="1200" b="1">
                  <a:solidFill>
                    <a:schemeClr val="accent1"/>
                  </a:solidFill>
                  <a:latin typeface="Yu Gothic" panose="020B0400000000000000" pitchFamily="34" charset="-128"/>
                  <a:ea typeface="Yu Gothic" panose="020B0400000000000000" pitchFamily="34" charset="-128"/>
                </a:rPr>
                <a:t>これなら</a:t>
              </a:r>
              <a:br>
                <a:rPr lang="en-US" altLang="ja-JP" sz="1200" b="1">
                  <a:solidFill>
                    <a:schemeClr val="accent1"/>
                  </a:solidFill>
                  <a:latin typeface="Yu Gothic" panose="020B0400000000000000" pitchFamily="34" charset="-128"/>
                  <a:ea typeface="Yu Gothic" panose="020B0400000000000000" pitchFamily="34" charset="-128"/>
                </a:rPr>
              </a:br>
              <a:r>
                <a:rPr lang="ja-JP" altLang="en-US" sz="1200" b="1">
                  <a:solidFill>
                    <a:schemeClr val="accent1"/>
                  </a:solidFill>
                  <a:latin typeface="Yu Gothic" panose="020B0400000000000000" pitchFamily="34" charset="-128"/>
                  <a:ea typeface="Yu Gothic" panose="020B0400000000000000" pitchFamily="34" charset="-128"/>
                </a:rPr>
                <a:t>引継ぎも安心</a:t>
              </a:r>
            </a:p>
          </p:txBody>
        </p:sp>
        <p:sp>
          <p:nvSpPr>
            <p:cNvPr id="49" name="正方形/長方形 48">
              <a:extLst>
                <a:ext uri="{FF2B5EF4-FFF2-40B4-BE49-F238E27FC236}">
                  <a16:creationId xmlns:a16="http://schemas.microsoft.com/office/drawing/2014/main" id="{70AC7A68-BD7F-1623-7A14-2A343B8EFD31}"/>
                </a:ext>
              </a:extLst>
            </p:cNvPr>
            <p:cNvSpPr/>
            <p:nvPr/>
          </p:nvSpPr>
          <p:spPr>
            <a:xfrm>
              <a:off x="10981998" y="5220874"/>
              <a:ext cx="12382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11" name="直線コネクタ 10">
              <a:extLst>
                <a:ext uri="{FF2B5EF4-FFF2-40B4-BE49-F238E27FC236}">
                  <a16:creationId xmlns:a16="http://schemas.microsoft.com/office/drawing/2014/main" id="{35C4165D-DBF6-574F-4543-61A94779EED8}"/>
                </a:ext>
              </a:extLst>
            </p:cNvPr>
            <p:cNvCxnSpPr>
              <a:cxnSpLocks/>
            </p:cNvCxnSpPr>
            <p:nvPr/>
          </p:nvCxnSpPr>
          <p:spPr>
            <a:xfrm flipH="1">
              <a:off x="10926337" y="5238971"/>
              <a:ext cx="55661" cy="160499"/>
            </a:xfrm>
            <a:prstGeom prst="line">
              <a:avLst/>
            </a:prstGeom>
            <a:ln w="2222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78B6EE2-8A8E-2ED9-208A-70FDB6FFDD28}"/>
                </a:ext>
              </a:extLst>
            </p:cNvPr>
            <p:cNvCxnSpPr>
              <a:cxnSpLocks/>
            </p:cNvCxnSpPr>
            <p:nvPr/>
          </p:nvCxnSpPr>
          <p:spPr>
            <a:xfrm flipV="1">
              <a:off x="10926337" y="5238971"/>
              <a:ext cx="179486" cy="160499"/>
            </a:xfrm>
            <a:prstGeom prst="line">
              <a:avLst/>
            </a:prstGeom>
            <a:ln w="22225" cap="rnd"/>
          </p:spPr>
          <p:style>
            <a:lnRef idx="1">
              <a:schemeClr val="accent1"/>
            </a:lnRef>
            <a:fillRef idx="0">
              <a:schemeClr val="accent1"/>
            </a:fillRef>
            <a:effectRef idx="0">
              <a:schemeClr val="accent1"/>
            </a:effectRef>
            <a:fontRef idx="minor">
              <a:schemeClr val="tx1"/>
            </a:fontRef>
          </p:style>
        </p:cxnSp>
      </p:grpSp>
      <p:grpSp>
        <p:nvGrpSpPr>
          <p:cNvPr id="13" name="グループ化 12">
            <a:extLst>
              <a:ext uri="{FF2B5EF4-FFF2-40B4-BE49-F238E27FC236}">
                <a16:creationId xmlns:a16="http://schemas.microsoft.com/office/drawing/2014/main" id="{CB42CC12-4273-71BE-EF52-0673E329EE9A}"/>
              </a:ext>
            </a:extLst>
          </p:cNvPr>
          <p:cNvGrpSpPr/>
          <p:nvPr/>
        </p:nvGrpSpPr>
        <p:grpSpPr>
          <a:xfrm>
            <a:off x="1197366" y="3626546"/>
            <a:ext cx="1485120" cy="490595"/>
            <a:chOff x="1368529" y="3911904"/>
            <a:chExt cx="1485120" cy="490595"/>
          </a:xfrm>
        </p:grpSpPr>
        <p:sp>
          <p:nvSpPr>
            <p:cNvPr id="16" name="三角形 14">
              <a:extLst>
                <a:ext uri="{FF2B5EF4-FFF2-40B4-BE49-F238E27FC236}">
                  <a16:creationId xmlns:a16="http://schemas.microsoft.com/office/drawing/2014/main" id="{3B50FE20-7F02-36A8-78D0-E5B33F774797}"/>
                </a:ext>
              </a:extLst>
            </p:cNvPr>
            <p:cNvSpPr/>
            <p:nvPr/>
          </p:nvSpPr>
          <p:spPr>
            <a:xfrm rot="5400000" flipH="1">
              <a:off x="2402597" y="3903336"/>
              <a:ext cx="358911" cy="543193"/>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7" name="テキスト ボックス 16">
              <a:extLst>
                <a:ext uri="{FF2B5EF4-FFF2-40B4-BE49-F238E27FC236}">
                  <a16:creationId xmlns:a16="http://schemas.microsoft.com/office/drawing/2014/main" id="{2D7E6AE0-F3F0-4691-8C05-0BB0012E54EF}"/>
                </a:ext>
              </a:extLst>
            </p:cNvPr>
            <p:cNvSpPr txBox="1"/>
            <p:nvPr/>
          </p:nvSpPr>
          <p:spPr>
            <a:xfrm>
              <a:off x="1368529" y="3911904"/>
              <a:ext cx="1300408" cy="490595"/>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rPr>
                <a:t>メッセージの</a:t>
              </a:r>
              <a:endParaRPr kumimoji="1" lang="en-US" altLang="ja-JP"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4E98"/>
                  </a:solidFill>
                  <a:latin typeface="游ゴシック" panose="020B0400000000000000" pitchFamily="50" charset="-128"/>
                  <a:ea typeface="游ゴシック" panose="020B0400000000000000" pitchFamily="50" charset="-128"/>
                </a:rPr>
                <a:t>やりとり</a:t>
              </a:r>
              <a:endParaRPr lang="en-US" altLang="ja-JP" sz="1400" dirty="0">
                <a:solidFill>
                  <a:srgbClr val="004E98"/>
                </a:solidFill>
                <a:latin typeface="游ゴシック" panose="020B0400000000000000" pitchFamily="50" charset="-128"/>
                <a:ea typeface="游ゴシック" panose="020B0400000000000000" pitchFamily="50" charset="-128"/>
              </a:endParaRPr>
            </a:p>
          </p:txBody>
        </p:sp>
      </p:grpSp>
      <p:grpSp>
        <p:nvGrpSpPr>
          <p:cNvPr id="18" name="グループ化 17">
            <a:extLst>
              <a:ext uri="{FF2B5EF4-FFF2-40B4-BE49-F238E27FC236}">
                <a16:creationId xmlns:a16="http://schemas.microsoft.com/office/drawing/2014/main" id="{65A7F39B-4E4E-7A18-0424-549ECAF4A7D0}"/>
              </a:ext>
            </a:extLst>
          </p:cNvPr>
          <p:cNvGrpSpPr/>
          <p:nvPr/>
        </p:nvGrpSpPr>
        <p:grpSpPr>
          <a:xfrm>
            <a:off x="1295363" y="1860614"/>
            <a:ext cx="1442176" cy="490595"/>
            <a:chOff x="1917562" y="1943573"/>
            <a:chExt cx="936087" cy="490595"/>
          </a:xfrm>
        </p:grpSpPr>
        <p:sp>
          <p:nvSpPr>
            <p:cNvPr id="19" name="三角形 14">
              <a:extLst>
                <a:ext uri="{FF2B5EF4-FFF2-40B4-BE49-F238E27FC236}">
                  <a16:creationId xmlns:a16="http://schemas.microsoft.com/office/drawing/2014/main" id="{D7F3790B-F6A3-256D-3067-B5A210F76E63}"/>
                </a:ext>
              </a:extLst>
            </p:cNvPr>
            <p:cNvSpPr/>
            <p:nvPr/>
          </p:nvSpPr>
          <p:spPr>
            <a:xfrm rot="5400000" flipH="1">
              <a:off x="2402597" y="1918419"/>
              <a:ext cx="358911" cy="543193"/>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1" name="テキスト ボックス 20">
              <a:extLst>
                <a:ext uri="{FF2B5EF4-FFF2-40B4-BE49-F238E27FC236}">
                  <a16:creationId xmlns:a16="http://schemas.microsoft.com/office/drawing/2014/main" id="{9C74F064-07F7-B23E-E865-F4C31005DF7D}"/>
                </a:ext>
              </a:extLst>
            </p:cNvPr>
            <p:cNvSpPr txBox="1"/>
            <p:nvPr/>
          </p:nvSpPr>
          <p:spPr>
            <a:xfrm>
              <a:off x="1917562" y="1943573"/>
              <a:ext cx="745100" cy="490595"/>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4E98"/>
                  </a:solidFill>
                  <a:latin typeface="游ゴシック" panose="020B0400000000000000" pitchFamily="50" charset="-128"/>
                  <a:ea typeface="游ゴシック" panose="020B0400000000000000" pitchFamily="50" charset="-128"/>
                </a:rPr>
                <a:t>過去の経歴</a:t>
              </a:r>
              <a:endParaRPr kumimoji="1" lang="ja-JP" altLang="en-US" sz="1400" b="1" i="0" u="none" strike="noStrike" kern="1200" cap="none" spc="0" normalizeH="0" baseline="0" noProof="0" dirty="0">
                <a:ln>
                  <a:noFill/>
                </a:ln>
                <a:solidFill>
                  <a:srgbClr val="004E98"/>
                </a:solidFill>
                <a:effectLst/>
                <a:uLnTx/>
                <a:uFillTx/>
                <a:latin typeface="游ゴシック" panose="020B0400000000000000" pitchFamily="50" charset="-128"/>
                <a:ea typeface="游ゴシック" panose="020B0400000000000000" pitchFamily="50" charset="-128"/>
              </a:endParaRPr>
            </a:p>
          </p:txBody>
        </p:sp>
      </p:grpSp>
      <p:pic>
        <p:nvPicPr>
          <p:cNvPr id="10" name="グラフィックス 9">
            <a:extLst>
              <a:ext uri="{FF2B5EF4-FFF2-40B4-BE49-F238E27FC236}">
                <a16:creationId xmlns:a16="http://schemas.microsoft.com/office/drawing/2014/main" id="{1AD2B40C-A89F-468D-202D-91388A602FC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581321" y="4406430"/>
            <a:ext cx="1177062" cy="1177062"/>
          </a:xfrm>
          <a:prstGeom prst="rect">
            <a:avLst/>
          </a:prstGeom>
        </p:spPr>
      </p:pic>
      <p:sp>
        <p:nvSpPr>
          <p:cNvPr id="12" name="スライド番号プレースホルダー 11">
            <a:extLst>
              <a:ext uri="{FF2B5EF4-FFF2-40B4-BE49-F238E27FC236}">
                <a16:creationId xmlns:a16="http://schemas.microsoft.com/office/drawing/2014/main" id="{26D1470B-FD96-48CC-2323-63E4E2CF7317}"/>
              </a:ext>
            </a:extLst>
          </p:cNvPr>
          <p:cNvSpPr>
            <a:spLocks noGrp="1"/>
          </p:cNvSpPr>
          <p:nvPr>
            <p:ph type="sldNum" sz="quarter" idx="10"/>
          </p:nvPr>
        </p:nvSpPr>
        <p:spPr/>
        <p:txBody>
          <a:bodyPr/>
          <a:lstStyle/>
          <a:p>
            <a:fld id="{BC97076A-FE38-4902-A3BD-70DA550777B1}" type="slidenum">
              <a:rPr lang="ja-JP" altLang="en-US" smtClean="0"/>
              <a:pPr/>
              <a:t>15</a:t>
            </a:fld>
            <a:endParaRPr lang="ja-JP" altLang="en-US"/>
          </a:p>
        </p:txBody>
      </p:sp>
    </p:spTree>
    <p:extLst>
      <p:ext uri="{BB962C8B-B14F-4D97-AF65-F5344CB8AC3E}">
        <p14:creationId xmlns:p14="http://schemas.microsoft.com/office/powerpoint/2010/main" val="914034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39E97464-F1FA-D748-A6E7-E124CF5E30BC}"/>
              </a:ext>
            </a:extLst>
          </p:cNvPr>
          <p:cNvSpPr/>
          <p:nvPr/>
        </p:nvSpPr>
        <p:spPr>
          <a:xfrm>
            <a:off x="0" y="0"/>
            <a:ext cx="12192000"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18" name="テキスト ボックス 17">
            <a:extLst>
              <a:ext uri="{FF2B5EF4-FFF2-40B4-BE49-F238E27FC236}">
                <a16:creationId xmlns:a16="http://schemas.microsoft.com/office/drawing/2014/main" id="{DC7FE5EF-40A2-8C44-8B42-D09A5B4E673D}"/>
              </a:ext>
            </a:extLst>
          </p:cNvPr>
          <p:cNvSpPr txBox="1"/>
          <p:nvPr/>
        </p:nvSpPr>
        <p:spPr>
          <a:xfrm>
            <a:off x="1567220" y="2161694"/>
            <a:ext cx="9057560" cy="1087477"/>
          </a:xfrm>
          <a:prstGeom prst="rect">
            <a:avLst/>
          </a:prstGeom>
        </p:spPr>
        <p:txBody>
          <a:bodyPr vert="horz" wrap="square" lIns="91440" tIns="45720" rIns="91440" bIns="45720" rtlCol="0">
            <a:spAutoFit/>
          </a:bodyPr>
          <a:lstStyle/>
          <a:p>
            <a:pPr algn="ctr">
              <a:spcBef>
                <a:spcPts val="2000"/>
              </a:spcBef>
            </a:pPr>
            <a:r>
              <a:rPr kumimoji="1" lang="ja-JP" altLang="en-US" sz="2400" b="1" dirty="0">
                <a:solidFill>
                  <a:schemeClr val="bg1"/>
                </a:solidFill>
                <a:latin typeface="Yu Gothic" panose="020B0400000000000000" pitchFamily="34" charset="-128"/>
                <a:ea typeface="Yu Gothic" panose="020B0400000000000000" pitchFamily="34" charset="-128"/>
                <a:cs typeface="Yu Gothic" charset="-128"/>
              </a:rPr>
              <a:t>次ページ以降の「</a:t>
            </a:r>
            <a:r>
              <a:rPr lang="ja-JP" altLang="en-US" sz="2400" b="1" dirty="0">
                <a:solidFill>
                  <a:schemeClr val="bg1"/>
                </a:solidFill>
                <a:latin typeface="Yu Gothic" panose="020B0400000000000000" pitchFamily="34" charset="-128"/>
                <a:ea typeface="Yu Gothic" panose="020B0400000000000000" pitchFamily="34" charset="-128"/>
                <a:cs typeface="Yu Gothic" charset="-128"/>
              </a:rPr>
              <a:t>企業データベース</a:t>
            </a:r>
            <a:r>
              <a:rPr kumimoji="1" lang="ja-JP" altLang="en-US" sz="2400" b="1" dirty="0">
                <a:solidFill>
                  <a:schemeClr val="bg1"/>
                </a:solidFill>
                <a:latin typeface="Yu Gothic" panose="020B0400000000000000" pitchFamily="34" charset="-128"/>
                <a:ea typeface="Yu Gothic" panose="020B0400000000000000" pitchFamily="34" charset="-128"/>
                <a:cs typeface="Yu Gothic" charset="-128"/>
              </a:rPr>
              <a:t>」について</a:t>
            </a:r>
            <a:endParaRPr kumimoji="1" lang="en-US" altLang="ja-JP" sz="24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2000"/>
              </a:spcBef>
            </a:pPr>
            <a:r>
              <a:rPr lang="ja-JP" altLang="en-US" sz="2400" b="1" dirty="0">
                <a:solidFill>
                  <a:schemeClr val="bg1"/>
                </a:solidFill>
                <a:latin typeface="Yu Gothic" panose="020B0400000000000000" pitchFamily="34" charset="-128"/>
                <a:ea typeface="Yu Gothic" panose="020B0400000000000000" pitchFamily="34" charset="-128"/>
                <a:cs typeface="Yu Gothic" charset="-128"/>
              </a:rPr>
              <a:t>ご契約がない場合は、スライドを削除してご説明ください。</a:t>
            </a:r>
            <a:endParaRPr kumimoji="1" lang="ja-JP" altLang="en-US" sz="24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2" name="テキスト ボックス 1">
            <a:extLst>
              <a:ext uri="{FF2B5EF4-FFF2-40B4-BE49-F238E27FC236}">
                <a16:creationId xmlns:a16="http://schemas.microsoft.com/office/drawing/2014/main" id="{6749B649-89FA-4F34-964A-A202E553F6A4}"/>
              </a:ext>
            </a:extLst>
          </p:cNvPr>
          <p:cNvSpPr txBox="1"/>
          <p:nvPr/>
        </p:nvSpPr>
        <p:spPr>
          <a:xfrm>
            <a:off x="2143636" y="3656539"/>
            <a:ext cx="7904728" cy="986937"/>
          </a:xfrm>
          <a:prstGeom prst="rect">
            <a:avLst/>
          </a:prstGeom>
        </p:spPr>
        <p:txBody>
          <a:bodyPr vert="horz" wrap="none" lIns="91440" tIns="45720" rIns="91440" bIns="45720" rtlCol="0">
            <a:spAutoFit/>
          </a:bodyPr>
          <a:lstStyle/>
          <a:p>
            <a:pPr algn="ctr">
              <a:lnSpc>
                <a:spcPct val="130000"/>
              </a:lnSpc>
              <a:spcAft>
                <a:spcPts val="600"/>
              </a:spcAft>
            </a:pPr>
            <a:r>
              <a:rPr kumimoji="1" lang="en-US" altLang="ja-JP" sz="1400" b="1" dirty="0">
                <a:solidFill>
                  <a:schemeClr val="bg1"/>
                </a:solidFill>
                <a:latin typeface="Yu Gothic" panose="020B0400000000000000" pitchFamily="34" charset="-128"/>
                <a:ea typeface="Yu Gothic" panose="020B0400000000000000" pitchFamily="34" charset="-128"/>
                <a:cs typeface="Yu Gothic" charset="-128"/>
              </a:rPr>
              <a:t>※</a:t>
            </a:r>
            <a:r>
              <a:rPr kumimoji="1" lang="ja-JP" altLang="en-US" sz="1400" b="1">
                <a:solidFill>
                  <a:schemeClr val="bg1"/>
                </a:solidFill>
                <a:latin typeface="Yu Gothic" panose="020B0400000000000000" pitchFamily="34" charset="-128"/>
                <a:ea typeface="Yu Gothic" panose="020B0400000000000000" pitchFamily="34" charset="-128"/>
                <a:cs typeface="Yu Gothic" charset="-128"/>
              </a:rPr>
              <a:t>本資料でご紹介している機能は、ご契約内容により有料オプションとなる場合がございます。</a:t>
            </a:r>
            <a:br>
              <a:rPr lang="en-US" altLang="ja-JP" sz="1400" b="1" dirty="0">
                <a:solidFill>
                  <a:schemeClr val="bg1"/>
                </a:solidFill>
                <a:latin typeface="Yu Gothic" panose="020B0400000000000000" pitchFamily="34" charset="-128"/>
                <a:ea typeface="Yu Gothic" panose="020B0400000000000000" pitchFamily="34" charset="-128"/>
                <a:cs typeface="Yu Gothic" charset="-128"/>
              </a:rPr>
            </a:br>
            <a:r>
              <a:rPr kumimoji="1" lang="ja-JP" altLang="en-US" sz="1400" b="1">
                <a:solidFill>
                  <a:schemeClr val="bg1"/>
                </a:solidFill>
                <a:latin typeface="Yu Gothic" panose="020B0400000000000000" pitchFamily="34" charset="-128"/>
                <a:ea typeface="Yu Gothic" panose="020B0400000000000000" pitchFamily="34" charset="-128"/>
                <a:cs typeface="Yu Gothic" charset="-128"/>
              </a:rPr>
              <a:t>詳しくは、弊社営業担当またはサポートセンターにお問い合わせください。</a:t>
            </a:r>
            <a:endParaRPr lang="en-US" altLang="ja-JP" sz="1400" b="1" dirty="0">
              <a:solidFill>
                <a:schemeClr val="bg1"/>
              </a:solidFill>
              <a:latin typeface="Yu Gothic" panose="020B0400000000000000" pitchFamily="34" charset="-128"/>
              <a:ea typeface="Yu Gothic" panose="020B0400000000000000" pitchFamily="34" charset="-128"/>
              <a:cs typeface="Yu Gothic" charset="-128"/>
            </a:endParaRPr>
          </a:p>
          <a:p>
            <a:pPr algn="ctr">
              <a:lnSpc>
                <a:spcPct val="130000"/>
              </a:lnSpc>
              <a:spcAft>
                <a:spcPts val="600"/>
              </a:spcAft>
            </a:pPr>
            <a:r>
              <a:rPr lang="en" altLang="ja-JP" sz="1400" b="0" i="0" u="none" strike="noStrike" dirty="0">
                <a:solidFill>
                  <a:schemeClr val="bg1"/>
                </a:solidFill>
                <a:effectLst/>
                <a:latin typeface="Lato" panose="020F0502020204030203" pitchFamily="34" charset="0"/>
                <a:hlinkClick r:id="rId3">
                  <a:extLst>
                    <a:ext uri="{A12FA001-AC4F-418D-AE19-62706E023703}">
                      <ahyp:hlinkClr xmlns:ahyp="http://schemas.microsoft.com/office/drawing/2018/hyperlinkcolor" val="tx"/>
                    </a:ext>
                  </a:extLst>
                </a:hlinkClick>
              </a:rPr>
              <a:t>https://jp-help.sansan.com/hc/ja/requests/new?ticket_form_id=360000059374</a:t>
            </a:r>
            <a:endParaRPr kumimoji="1" lang="ja-JP" altLang="en-US" sz="1400" b="1" dirty="0">
              <a:solidFill>
                <a:schemeClr val="bg1"/>
              </a:solidFill>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236273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企業データベース</a:t>
            </a:r>
          </a:p>
        </p:txBody>
      </p:sp>
    </p:spTree>
    <p:extLst>
      <p:ext uri="{BB962C8B-B14F-4D97-AF65-F5344CB8AC3E}">
        <p14:creationId xmlns:p14="http://schemas.microsoft.com/office/powerpoint/2010/main" val="924979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03A777B-3423-C0A5-5992-485066F73005}"/>
              </a:ext>
            </a:extLst>
          </p:cNvPr>
          <p:cNvPicPr>
            <a:picLocks noChangeAspect="1"/>
          </p:cNvPicPr>
          <p:nvPr/>
        </p:nvPicPr>
        <p:blipFill>
          <a:blip r:embed="rId3">
            <a:extLst>
              <a:ext uri="{28A0092B-C50C-407E-A947-70E740481C1C}">
                <a14:useLocalDpi xmlns:a14="http://schemas.microsoft.com/office/drawing/2010/main" val="0"/>
              </a:ext>
            </a:extLst>
          </a:blip>
          <a:srcRect l="1688" t="153" r="714" b="74804"/>
          <a:stretch/>
        </p:blipFill>
        <p:spPr>
          <a:xfrm>
            <a:off x="1581150" y="1304925"/>
            <a:ext cx="9102725" cy="5148264"/>
          </a:xfrm>
          <a:prstGeom prst="rect">
            <a:avLst/>
          </a:prstGeom>
          <a:ln w="9525">
            <a:solidFill>
              <a:schemeClr val="bg1">
                <a:lumMod val="85000"/>
              </a:schemeClr>
            </a:solidFill>
          </a:ln>
          <a:effectLst/>
        </p:spPr>
      </p:pic>
      <p:sp>
        <p:nvSpPr>
          <p:cNvPr id="2" name="タイトル 1">
            <a:extLst>
              <a:ext uri="{FF2B5EF4-FFF2-40B4-BE49-F238E27FC236}">
                <a16:creationId xmlns:a16="http://schemas.microsoft.com/office/drawing/2014/main" id="{55CB2546-06D5-476D-A802-925F939B076B}"/>
              </a:ext>
            </a:extLst>
          </p:cNvPr>
          <p:cNvSpPr>
            <a:spLocks noGrp="1"/>
          </p:cNvSpPr>
          <p:nvPr>
            <p:ph type="title"/>
          </p:nvPr>
        </p:nvSpPr>
        <p:spPr/>
        <p:txBody>
          <a:bodyPr/>
          <a:lstStyle/>
          <a:p>
            <a:r>
              <a:rPr kumimoji="1" lang="ja-JP" altLang="en-US" dirty="0"/>
              <a:t>企業</a:t>
            </a:r>
            <a:r>
              <a:rPr lang="ja-JP" altLang="en-US" dirty="0"/>
              <a:t>情報を</a:t>
            </a:r>
            <a:r>
              <a:rPr kumimoji="1" lang="ja-JP" altLang="en-US" dirty="0"/>
              <a:t>検索</a:t>
            </a:r>
          </a:p>
        </p:txBody>
      </p:sp>
      <p:sp>
        <p:nvSpPr>
          <p:cNvPr id="5" name="スライド番号プレースホルダー 4">
            <a:extLst>
              <a:ext uri="{FF2B5EF4-FFF2-40B4-BE49-F238E27FC236}">
                <a16:creationId xmlns:a16="http://schemas.microsoft.com/office/drawing/2014/main" id="{63CF391E-12E7-59E1-2D77-2F550946FE1B}"/>
              </a:ext>
            </a:extLst>
          </p:cNvPr>
          <p:cNvSpPr>
            <a:spLocks noGrp="1"/>
          </p:cNvSpPr>
          <p:nvPr>
            <p:ph type="sldNum" sz="quarter" idx="10"/>
          </p:nvPr>
        </p:nvSpPr>
        <p:spPr/>
        <p:txBody>
          <a:bodyPr/>
          <a:lstStyle/>
          <a:p>
            <a:fld id="{BC97076A-FE38-4902-A3BD-70DA550777B1}" type="slidenum">
              <a:rPr lang="ja-JP" altLang="en-US" smtClean="0"/>
              <a:pPr/>
              <a:t>18</a:t>
            </a:fld>
            <a:endParaRPr lang="ja-JP" altLang="en-US"/>
          </a:p>
        </p:txBody>
      </p:sp>
      <p:sp>
        <p:nvSpPr>
          <p:cNvPr id="3" name="正方形/長方形 2">
            <a:extLst>
              <a:ext uri="{FF2B5EF4-FFF2-40B4-BE49-F238E27FC236}">
                <a16:creationId xmlns:a16="http://schemas.microsoft.com/office/drawing/2014/main" id="{52758E7C-2336-7F0A-B1D5-9CC863A18FA5}"/>
              </a:ext>
            </a:extLst>
          </p:cNvPr>
          <p:cNvSpPr/>
          <p:nvPr/>
        </p:nvSpPr>
        <p:spPr>
          <a:xfrm>
            <a:off x="1779192" y="2763808"/>
            <a:ext cx="4263976" cy="3620736"/>
          </a:xfrm>
          <a:prstGeom prst="rect">
            <a:avLst/>
          </a:prstGeom>
          <a:noFill/>
          <a:ln w="381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4" name="正方形/長方形 3">
            <a:extLst>
              <a:ext uri="{FF2B5EF4-FFF2-40B4-BE49-F238E27FC236}">
                <a16:creationId xmlns:a16="http://schemas.microsoft.com/office/drawing/2014/main" id="{433F4C58-27FF-5CF7-835C-B0B48A6911E4}"/>
              </a:ext>
            </a:extLst>
          </p:cNvPr>
          <p:cNvSpPr/>
          <p:nvPr/>
        </p:nvSpPr>
        <p:spPr>
          <a:xfrm>
            <a:off x="6148834" y="3731251"/>
            <a:ext cx="4226500" cy="1877069"/>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Tree>
    <p:extLst>
      <p:ext uri="{BB962C8B-B14F-4D97-AF65-F5344CB8AC3E}">
        <p14:creationId xmlns:p14="http://schemas.microsoft.com/office/powerpoint/2010/main" val="242725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4">
            <a:extLst>
              <a:ext uri="{FF2B5EF4-FFF2-40B4-BE49-F238E27FC236}">
                <a16:creationId xmlns:a16="http://schemas.microsoft.com/office/drawing/2014/main" id="{A7E847E0-5D71-CD4D-B37F-06AD46E417AB}"/>
              </a:ext>
            </a:extLst>
          </p:cNvPr>
          <p:cNvSpPr txBox="1">
            <a:spLocks/>
          </p:cNvSpPr>
          <p:nvPr/>
        </p:nvSpPr>
        <p:spPr>
          <a:xfrm>
            <a:off x="767094" y="1459527"/>
            <a:ext cx="7620163" cy="4664811"/>
          </a:xfrm>
          <a:prstGeom prst="rect">
            <a:avLst/>
          </a:prstGeom>
        </p:spPr>
        <p:txBody>
          <a:bodyPr anchor="t">
            <a:noAutofit/>
          </a:bodyPr>
          <a:lstStyle>
            <a:lvl1pPr marL="360000" indent="-288000" algn="l" defTabSz="914400" rtl="0" eaLnBrk="1" latinLnBrk="0" hangingPunct="1">
              <a:lnSpc>
                <a:spcPct val="130000"/>
              </a:lnSpc>
              <a:spcBef>
                <a:spcPts val="1400"/>
              </a:spcBef>
              <a:buClr>
                <a:schemeClr val="tx2"/>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tx2"/>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tx2"/>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tx2"/>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tx2"/>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3460"/>
              </a:lnSpc>
              <a:spcBef>
                <a:spcPts val="1800"/>
              </a:spcBef>
              <a:buNone/>
            </a:pPr>
            <a:r>
              <a:rPr lang="en-US" altLang="ja-JP" sz="1800" b="1" spc="50" dirty="0" err="1">
                <a:solidFill>
                  <a:schemeClr val="accent1"/>
                </a:solidFill>
                <a:ea typeface="Yu Gothic" panose="020B0400000000000000" pitchFamily="34" charset="-128"/>
                <a:cs typeface="Arial" panose="020B0604020202020204" pitchFamily="34" charset="0"/>
              </a:rPr>
              <a:t>Sansan</a:t>
            </a:r>
            <a:r>
              <a:rPr lang="ja-JP" altLang="en-US" sz="1800" b="1" spc="50" dirty="0">
                <a:solidFill>
                  <a:schemeClr val="accent1"/>
                </a:solidFill>
                <a:ea typeface="Yu Gothic" panose="020B0400000000000000" pitchFamily="34" charset="-128"/>
                <a:cs typeface="Arial" panose="020B0604020202020204" pitchFamily="34" charset="0"/>
              </a:rPr>
              <a:t>をご導入いただき、ありがとうございます。</a:t>
            </a:r>
            <a:endParaRPr lang="en-US" altLang="ja-JP" sz="1800" b="1" spc="50" dirty="0">
              <a:solidFill>
                <a:schemeClr val="accent1"/>
              </a:solidFill>
              <a:ea typeface="Yu Gothic" panose="020B0400000000000000" pitchFamily="34" charset="-128"/>
              <a:cs typeface="Arial" panose="020B0604020202020204" pitchFamily="34" charset="0"/>
            </a:endParaRPr>
          </a:p>
          <a:p>
            <a:pPr marL="0" indent="0">
              <a:lnSpc>
                <a:spcPts val="3460"/>
              </a:lnSpc>
              <a:spcBef>
                <a:spcPts val="1800"/>
              </a:spcBef>
              <a:buNone/>
            </a:pPr>
            <a:r>
              <a:rPr lang="ja-JP" altLang="en-US" sz="1800" b="1" spc="-300" dirty="0">
                <a:solidFill>
                  <a:schemeClr val="accent1"/>
                </a:solidFill>
                <a:ea typeface="Yu Gothic" panose="020B0400000000000000" pitchFamily="34" charset="-128"/>
                <a:cs typeface="Arial" panose="020B0604020202020204" pitchFamily="34" charset="0"/>
              </a:rPr>
              <a:t>本</a:t>
            </a:r>
            <a:r>
              <a:rPr lang="ja-JP" altLang="en-US" sz="1800" b="1" spc="50" dirty="0">
                <a:solidFill>
                  <a:schemeClr val="accent1"/>
                </a:solidFill>
                <a:ea typeface="Yu Gothic" panose="020B0400000000000000" pitchFamily="34" charset="-128"/>
                <a:cs typeface="Arial" panose="020B0604020202020204" pitchFamily="34" charset="0"/>
              </a:rPr>
              <a:t>「説明会キ</a:t>
            </a:r>
            <a:r>
              <a:rPr lang="ja-JP" altLang="en-US" sz="1800" b="1" spc="-100" dirty="0">
                <a:solidFill>
                  <a:schemeClr val="accent1"/>
                </a:solidFill>
                <a:ea typeface="Yu Gothic" panose="020B0400000000000000" pitchFamily="34" charset="-128"/>
                <a:cs typeface="Arial" panose="020B0604020202020204" pitchFamily="34" charset="0"/>
              </a:rPr>
              <a:t>ッ</a:t>
            </a:r>
            <a:r>
              <a:rPr lang="ja-JP" altLang="en-US" sz="1800" b="1" spc="50" dirty="0">
                <a:solidFill>
                  <a:schemeClr val="accent1"/>
                </a:solidFill>
                <a:ea typeface="Yu Gothic" panose="020B0400000000000000" pitchFamily="34" charset="-128"/>
                <a:cs typeface="Arial" panose="020B0604020202020204" pitchFamily="34" charset="0"/>
              </a:rPr>
              <a:t>ト」</a:t>
            </a:r>
            <a:r>
              <a:rPr lang="ja-JP" altLang="en-US" sz="1800" b="1" spc="50">
                <a:solidFill>
                  <a:schemeClr val="accent1"/>
                </a:solidFill>
                <a:ea typeface="Yu Gothic" panose="020B0400000000000000" pitchFamily="34" charset="-128"/>
                <a:cs typeface="Arial" panose="020B0604020202020204" pitchFamily="34" charset="0"/>
              </a:rPr>
              <a:t>は</a:t>
            </a:r>
            <a:r>
              <a:rPr lang="ja-JP" altLang="en-US" sz="1800" b="1" spc="-300">
                <a:solidFill>
                  <a:schemeClr val="accent1"/>
                </a:solidFill>
                <a:ea typeface="Yu Gothic" panose="020B0400000000000000" pitchFamily="34" charset="-128"/>
                <a:cs typeface="Arial" panose="020B0604020202020204" pitchFamily="34" charset="0"/>
              </a:rPr>
              <a:t>、</a:t>
            </a:r>
            <a:r>
              <a:rPr lang="en-US" altLang="ja-JP" sz="1800" b="1" spc="50" dirty="0" err="1">
                <a:solidFill>
                  <a:schemeClr val="accent1"/>
                </a:solidFill>
                <a:ea typeface="Yu Gothic" panose="020B0400000000000000" pitchFamily="34" charset="-128"/>
                <a:cs typeface="Arial" panose="020B0604020202020204" pitchFamily="34" charset="0"/>
              </a:rPr>
              <a:t>Sansan</a:t>
            </a:r>
            <a:r>
              <a:rPr lang="ja-JP" altLang="en-US" sz="1800" b="1" spc="50" dirty="0">
                <a:solidFill>
                  <a:schemeClr val="accent1"/>
                </a:solidFill>
                <a:ea typeface="Yu Gothic" panose="020B0400000000000000" pitchFamily="34" charset="-128"/>
                <a:cs typeface="Arial" panose="020B0604020202020204" pitchFamily="34" charset="0"/>
              </a:rPr>
              <a:t>管理者の皆さまが</a:t>
            </a:r>
            <a:br>
              <a:rPr lang="en-US" altLang="ja-JP" sz="1800" b="1" spc="50" dirty="0">
                <a:solidFill>
                  <a:schemeClr val="accent1"/>
                </a:solidFill>
                <a:ea typeface="Yu Gothic" panose="020B0400000000000000" pitchFamily="34" charset="-128"/>
                <a:cs typeface="Arial" panose="020B0604020202020204" pitchFamily="34" charset="0"/>
              </a:rPr>
            </a:br>
            <a:r>
              <a:rPr lang="en-US" altLang="ja-JP" sz="1800" b="1" spc="50" dirty="0" err="1">
                <a:solidFill>
                  <a:schemeClr val="accent1"/>
                </a:solidFill>
                <a:ea typeface="Yu Gothic" panose="020B0400000000000000" pitchFamily="34" charset="-128"/>
                <a:cs typeface="Arial" panose="020B0604020202020204" pitchFamily="34" charset="0"/>
              </a:rPr>
              <a:t>Sansan</a:t>
            </a:r>
            <a:r>
              <a:rPr lang="ja-JP" altLang="en-US" sz="1800" b="1" spc="50" dirty="0">
                <a:solidFill>
                  <a:schemeClr val="accent1"/>
                </a:solidFill>
                <a:ea typeface="Yu Gothic" panose="020B0400000000000000" pitchFamily="34" charset="-128"/>
                <a:cs typeface="Arial" panose="020B0604020202020204" pitchFamily="34" charset="0"/>
              </a:rPr>
              <a:t>の使い方について社内説明会を実施する際に</a:t>
            </a:r>
            <a:br>
              <a:rPr lang="en-US" altLang="ja-JP" sz="1800" b="1" spc="50" dirty="0">
                <a:solidFill>
                  <a:schemeClr val="accent1"/>
                </a:solidFill>
                <a:ea typeface="Yu Gothic" panose="020B0400000000000000" pitchFamily="34" charset="-128"/>
                <a:cs typeface="Arial" panose="020B0604020202020204" pitchFamily="34" charset="0"/>
              </a:rPr>
            </a:br>
            <a:r>
              <a:rPr lang="ja-JP" altLang="en-US" sz="1800" b="1" spc="50" dirty="0">
                <a:solidFill>
                  <a:schemeClr val="accent1"/>
                </a:solidFill>
                <a:ea typeface="Yu Gothic" panose="020B0400000000000000" pitchFamily="34" charset="-128"/>
                <a:cs typeface="Arial" panose="020B0604020202020204" pitchFamily="34" charset="0"/>
              </a:rPr>
              <a:t>ご利用いただけるツールとなっております。</a:t>
            </a:r>
            <a:endParaRPr lang="en-US" altLang="ja-JP" sz="1800" b="1" spc="50" dirty="0">
              <a:solidFill>
                <a:schemeClr val="accent1"/>
              </a:solidFill>
              <a:ea typeface="Yu Gothic" panose="020B0400000000000000" pitchFamily="34" charset="-128"/>
              <a:cs typeface="Arial" panose="020B0604020202020204" pitchFamily="34" charset="0"/>
            </a:endParaRPr>
          </a:p>
          <a:p>
            <a:pPr marL="0" indent="0">
              <a:lnSpc>
                <a:spcPts val="3460"/>
              </a:lnSpc>
              <a:spcBef>
                <a:spcPts val="1800"/>
              </a:spcBef>
              <a:buNone/>
            </a:pPr>
            <a:r>
              <a:rPr lang="ja-JP" altLang="en-US" sz="1800" b="1" spc="50" dirty="0">
                <a:solidFill>
                  <a:schemeClr val="accent1"/>
                </a:solidFill>
                <a:ea typeface="Yu Gothic" panose="020B0400000000000000" pitchFamily="34" charset="-128"/>
                <a:cs typeface="Arial" panose="020B0604020202020204" pitchFamily="34" charset="0"/>
              </a:rPr>
              <a:t>本キット</a:t>
            </a:r>
            <a:r>
              <a:rPr lang="ja-JP" altLang="en-US" sz="1800" b="1" spc="50">
                <a:solidFill>
                  <a:schemeClr val="accent1"/>
                </a:solidFill>
                <a:ea typeface="Yu Gothic" panose="020B0400000000000000" pitchFamily="34" charset="-128"/>
                <a:cs typeface="Arial" panose="020B0604020202020204" pitchFamily="34" charset="0"/>
              </a:rPr>
              <a:t>を用いて</a:t>
            </a:r>
            <a:br>
              <a:rPr lang="en-US" altLang="ja-JP" sz="1800" b="1" spc="50" dirty="0">
                <a:solidFill>
                  <a:schemeClr val="accent1"/>
                </a:solidFill>
                <a:ea typeface="Yu Gothic" panose="020B0400000000000000" pitchFamily="34" charset="-128"/>
                <a:cs typeface="Arial" panose="020B0604020202020204" pitchFamily="34" charset="0"/>
              </a:rPr>
            </a:br>
            <a:r>
              <a:rPr lang="en-US" altLang="ja-JP" sz="1800" b="1" spc="50" dirty="0" err="1">
                <a:solidFill>
                  <a:schemeClr val="accent1"/>
                </a:solidFill>
                <a:ea typeface="Yu Gothic" panose="020B0400000000000000" pitchFamily="34" charset="-128"/>
                <a:cs typeface="Arial" panose="020B0604020202020204" pitchFamily="34" charset="0"/>
              </a:rPr>
              <a:t>Sansan</a:t>
            </a:r>
            <a:r>
              <a:rPr lang="ja-JP" altLang="en-US" sz="1800" b="1" spc="50" dirty="0">
                <a:solidFill>
                  <a:schemeClr val="accent1"/>
                </a:solidFill>
                <a:ea typeface="Yu Gothic" panose="020B0400000000000000" pitchFamily="34" charset="-128"/>
                <a:cs typeface="Arial" panose="020B0604020202020204" pitchFamily="34" charset="0"/>
              </a:rPr>
              <a:t>活用をスムーズにスタートしましょう。</a:t>
            </a:r>
            <a:endParaRPr lang="en-US" altLang="ja-JP" sz="1800" b="1" spc="50" dirty="0">
              <a:solidFill>
                <a:schemeClr val="accent1"/>
              </a:solidFill>
              <a:ea typeface="Yu Gothic" panose="020B0400000000000000" pitchFamily="34" charset="-128"/>
              <a:cs typeface="Arial" panose="020B0604020202020204" pitchFamily="34" charset="0"/>
            </a:endParaRPr>
          </a:p>
        </p:txBody>
      </p:sp>
      <p:sp>
        <p:nvSpPr>
          <p:cNvPr id="2" name="タイトル 1">
            <a:extLst>
              <a:ext uri="{FF2B5EF4-FFF2-40B4-BE49-F238E27FC236}">
                <a16:creationId xmlns:a16="http://schemas.microsoft.com/office/drawing/2014/main" id="{A63D3EB4-359B-4A43-9E2C-47FCF09AE6F1}"/>
              </a:ext>
            </a:extLst>
          </p:cNvPr>
          <p:cNvSpPr>
            <a:spLocks noGrp="1"/>
          </p:cNvSpPr>
          <p:nvPr>
            <p:ph type="title"/>
          </p:nvPr>
        </p:nvSpPr>
        <p:spPr>
          <a:xfrm>
            <a:off x="532769" y="404664"/>
            <a:ext cx="10877073" cy="634082"/>
          </a:xfrm>
        </p:spPr>
        <p:txBody>
          <a:bodyPr/>
          <a:lstStyle/>
          <a:p>
            <a:r>
              <a:rPr lang="ja-JP" altLang="en-US"/>
              <a:t>「</a:t>
            </a:r>
            <a:r>
              <a:rPr lang="en-US" altLang="ja-JP" spc="100" dirty="0" err="1"/>
              <a:t>Sansan</a:t>
            </a:r>
            <a:r>
              <a:rPr lang="en-US" altLang="ja-JP" spc="100" dirty="0"/>
              <a:t> </a:t>
            </a:r>
            <a:r>
              <a:rPr lang="ja-JP" altLang="en-US" spc="50"/>
              <a:t>説明会</a:t>
            </a:r>
            <a:r>
              <a:rPr lang="ja-JP" altLang="en-US" dirty="0"/>
              <a:t>キ</a:t>
            </a:r>
            <a:r>
              <a:rPr lang="ja-JP" altLang="en-US" spc="-100" dirty="0"/>
              <a:t>ッ</a:t>
            </a:r>
            <a:r>
              <a:rPr lang="ja-JP" altLang="en-US" dirty="0"/>
              <a:t>ト」について</a:t>
            </a:r>
          </a:p>
        </p:txBody>
      </p:sp>
      <p:pic>
        <p:nvPicPr>
          <p:cNvPr id="12" name="図 11">
            <a:extLst>
              <a:ext uri="{FF2B5EF4-FFF2-40B4-BE49-F238E27FC236}">
                <a16:creationId xmlns:a16="http://schemas.microsoft.com/office/drawing/2014/main" id="{90F18E52-7678-9942-BCE9-DCEE794B2D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7257" y="4439231"/>
            <a:ext cx="3210231" cy="1918484"/>
          </a:xfrm>
          <a:prstGeom prst="rect">
            <a:avLst/>
          </a:prstGeom>
        </p:spPr>
      </p:pic>
      <p:sp>
        <p:nvSpPr>
          <p:cNvPr id="5" name="スライド番号プレースホルダー 4">
            <a:extLst>
              <a:ext uri="{FF2B5EF4-FFF2-40B4-BE49-F238E27FC236}">
                <a16:creationId xmlns:a16="http://schemas.microsoft.com/office/drawing/2014/main" id="{96842563-264C-8E3C-7E9B-06903B619555}"/>
              </a:ext>
            </a:extLst>
          </p:cNvPr>
          <p:cNvSpPr>
            <a:spLocks noGrp="1"/>
          </p:cNvSpPr>
          <p:nvPr>
            <p:ph type="sldNum" sz="quarter" idx="10"/>
          </p:nvPr>
        </p:nvSpPr>
        <p:spPr/>
        <p:txBody>
          <a:bodyPr/>
          <a:lstStyle/>
          <a:p>
            <a:fld id="{BC97076A-FE38-4902-A3BD-70DA550777B1}" type="slidenum">
              <a:rPr lang="ja-JP" altLang="en-US" smtClean="0"/>
              <a:pPr/>
              <a:t>1</a:t>
            </a:fld>
            <a:endParaRPr lang="ja-JP" altLang="en-US"/>
          </a:p>
        </p:txBody>
      </p:sp>
    </p:spTree>
    <p:extLst>
      <p:ext uri="{BB962C8B-B14F-4D97-AF65-F5344CB8AC3E}">
        <p14:creationId xmlns:p14="http://schemas.microsoft.com/office/powerpoint/2010/main" val="282908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4BA2FFE3-6597-524A-BDFF-0A49A612860A}"/>
              </a:ext>
            </a:extLst>
          </p:cNvPr>
          <p:cNvSpPr>
            <a:spLocks noGrp="1"/>
          </p:cNvSpPr>
          <p:nvPr>
            <p:ph type="title"/>
          </p:nvPr>
        </p:nvSpPr>
        <p:spPr/>
        <p:txBody>
          <a:bodyPr/>
          <a:lstStyle/>
          <a:p>
            <a:r>
              <a:rPr lang="ja-JP" altLang="en-US" dirty="0">
                <a:latin typeface="Yu Gothic" panose="020B0400000000000000" pitchFamily="34" charset="-128"/>
                <a:ea typeface="Yu Gothic" panose="020B0400000000000000" pitchFamily="34" charset="-128"/>
              </a:rPr>
              <a:t>検索結果一覧</a:t>
            </a:r>
            <a:endParaRPr kumimoji="1" lang="ja-JP" altLang="en-US" dirty="0">
              <a:latin typeface="Yu Gothic" panose="020B0400000000000000" pitchFamily="34" charset="-128"/>
              <a:ea typeface="Yu Gothic" panose="020B0400000000000000" pitchFamily="34" charset="-128"/>
            </a:endParaRPr>
          </a:p>
        </p:txBody>
      </p:sp>
      <p:pic>
        <p:nvPicPr>
          <p:cNvPr id="10" name="図 9">
            <a:extLst>
              <a:ext uri="{FF2B5EF4-FFF2-40B4-BE49-F238E27FC236}">
                <a16:creationId xmlns:a16="http://schemas.microsoft.com/office/drawing/2014/main" id="{E96A6B1D-CC1B-4BD5-2C2A-C85C8CA6CFA2}"/>
              </a:ext>
            </a:extLst>
          </p:cNvPr>
          <p:cNvPicPr>
            <a:picLocks noChangeAspect="1"/>
          </p:cNvPicPr>
          <p:nvPr/>
        </p:nvPicPr>
        <p:blipFill>
          <a:blip r:embed="rId3">
            <a:extLst>
              <a:ext uri="{28A0092B-C50C-407E-A947-70E740481C1C}">
                <a14:useLocalDpi xmlns:a14="http://schemas.microsoft.com/office/drawing/2010/main" val="0"/>
              </a:ext>
            </a:extLst>
          </a:blip>
          <a:srcRect t="-1248" b="16562"/>
          <a:stretch/>
        </p:blipFill>
        <p:spPr>
          <a:xfrm>
            <a:off x="261430" y="2618704"/>
            <a:ext cx="11669139" cy="3094033"/>
          </a:xfrm>
          <a:prstGeom prst="rect">
            <a:avLst/>
          </a:prstGeom>
          <a:ln>
            <a:solidFill>
              <a:schemeClr val="bg1">
                <a:lumMod val="75000"/>
              </a:schemeClr>
            </a:solidFill>
          </a:ln>
        </p:spPr>
      </p:pic>
      <p:grpSp>
        <p:nvGrpSpPr>
          <p:cNvPr id="18" name="グループ化 17">
            <a:extLst>
              <a:ext uri="{FF2B5EF4-FFF2-40B4-BE49-F238E27FC236}">
                <a16:creationId xmlns:a16="http://schemas.microsoft.com/office/drawing/2014/main" id="{7162F403-6BFD-B4BC-3B86-E75AFF3F79E7}"/>
              </a:ext>
            </a:extLst>
          </p:cNvPr>
          <p:cNvGrpSpPr/>
          <p:nvPr/>
        </p:nvGrpSpPr>
        <p:grpSpPr>
          <a:xfrm>
            <a:off x="6282728" y="1900709"/>
            <a:ext cx="4678922" cy="1152196"/>
            <a:chOff x="3844953" y="3200850"/>
            <a:chExt cx="4253067" cy="2327053"/>
          </a:xfrm>
        </p:grpSpPr>
        <p:sp>
          <p:nvSpPr>
            <p:cNvPr id="19" name="三角形 14">
              <a:extLst>
                <a:ext uri="{FF2B5EF4-FFF2-40B4-BE49-F238E27FC236}">
                  <a16:creationId xmlns:a16="http://schemas.microsoft.com/office/drawing/2014/main" id="{3DECB6C2-846D-7660-979C-19E9CB729140}"/>
                </a:ext>
              </a:extLst>
            </p:cNvPr>
            <p:cNvSpPr/>
            <p:nvPr/>
          </p:nvSpPr>
          <p:spPr>
            <a:xfrm rot="10800000" flipH="1">
              <a:off x="6135718" y="3535194"/>
              <a:ext cx="414637" cy="19927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0" name="テキスト ボックス 19">
              <a:extLst>
                <a:ext uri="{FF2B5EF4-FFF2-40B4-BE49-F238E27FC236}">
                  <a16:creationId xmlns:a16="http://schemas.microsoft.com/office/drawing/2014/main" id="{0746482A-488C-F31E-2B51-8F1EAB868D10}"/>
                </a:ext>
              </a:extLst>
            </p:cNvPr>
            <p:cNvSpPr txBox="1"/>
            <p:nvPr/>
          </p:nvSpPr>
          <p:spPr>
            <a:xfrm>
              <a:off x="3844953" y="3200850"/>
              <a:ext cx="4253067" cy="1542174"/>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defRPr/>
              </a:pPr>
              <a:r>
                <a:rPr lang="ja-JP" altLang="en-US" sz="1400" b="1" dirty="0">
                  <a:latin typeface="游ゴシック" panose="020B0400000000000000" pitchFamily="50" charset="-128"/>
                  <a:ea typeface="游ゴシック" panose="020B0400000000000000" pitchFamily="50" charset="-128"/>
                </a:rPr>
                <a:t>自社の接点</a:t>
              </a:r>
              <a:r>
                <a:rPr lang="en-US" altLang="ja-JP"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外部情報から、アプローチしたい企業や</a:t>
              </a:r>
              <a:endParaRPr lang="en-US" altLang="ja-JP" sz="1400" b="1" dirty="0">
                <a:latin typeface="游ゴシック" panose="020B0400000000000000" pitchFamily="50" charset="-128"/>
                <a:ea typeface="游ゴシック" panose="020B0400000000000000" pitchFamily="50" charset="-128"/>
              </a:endParaRPr>
            </a:p>
            <a:p>
              <a:pPr algn="just">
                <a:defRPr/>
              </a:pPr>
              <a:r>
                <a:rPr lang="ja-JP" altLang="en-US" sz="1400" b="1" dirty="0">
                  <a:latin typeface="游ゴシック" panose="020B0400000000000000" pitchFamily="50" charset="-128"/>
                  <a:ea typeface="游ゴシック" panose="020B0400000000000000" pitchFamily="50" charset="-128"/>
                </a:rPr>
                <a:t>これから接点を持ちたいキーパーソンの</a:t>
              </a:r>
              <a:r>
                <a:rPr lang="ja-JP" altLang="en-US" sz="1400" dirty="0">
                  <a:latin typeface="游ゴシック" panose="020B0400000000000000" pitchFamily="50" charset="-128"/>
                  <a:ea typeface="游ゴシック" panose="020B0400000000000000" pitchFamily="50" charset="-128"/>
                </a:rPr>
                <a:t>情報</a:t>
              </a:r>
              <a:r>
                <a:rPr lang="ja-JP" altLang="en-US" sz="1400" b="1" dirty="0">
                  <a:latin typeface="游ゴシック" panose="020B0400000000000000" pitchFamily="50" charset="-128"/>
                  <a:ea typeface="游ゴシック" panose="020B0400000000000000" pitchFamily="50" charset="-128"/>
                </a:rPr>
                <a:t>を選定</a:t>
              </a:r>
              <a:endParaRPr lang="en-US" altLang="ja-JP" sz="1400" b="1" dirty="0">
                <a:latin typeface="游ゴシック" panose="020B0400000000000000" pitchFamily="50" charset="-128"/>
                <a:ea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8FBC0543-4F6C-C0E4-C1F5-C75C35352BE9}"/>
              </a:ext>
            </a:extLst>
          </p:cNvPr>
          <p:cNvGrpSpPr/>
          <p:nvPr/>
        </p:nvGrpSpPr>
        <p:grpSpPr>
          <a:xfrm>
            <a:off x="2063388" y="1977631"/>
            <a:ext cx="2785657" cy="1083124"/>
            <a:chOff x="2063388" y="1899253"/>
            <a:chExt cx="2785657" cy="1083124"/>
          </a:xfrm>
        </p:grpSpPr>
        <p:sp>
          <p:nvSpPr>
            <p:cNvPr id="22" name="三角形 14">
              <a:extLst>
                <a:ext uri="{FF2B5EF4-FFF2-40B4-BE49-F238E27FC236}">
                  <a16:creationId xmlns:a16="http://schemas.microsoft.com/office/drawing/2014/main" id="{5FD7A513-8D47-C72A-3193-581DB24B0AAA}"/>
                </a:ext>
              </a:extLst>
            </p:cNvPr>
            <p:cNvSpPr/>
            <p:nvPr/>
          </p:nvSpPr>
          <p:spPr>
            <a:xfrm rot="10800000" flipH="1">
              <a:off x="3325251" y="2464485"/>
              <a:ext cx="261931" cy="517892"/>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3" name="テキスト ボックス 22">
              <a:extLst>
                <a:ext uri="{FF2B5EF4-FFF2-40B4-BE49-F238E27FC236}">
                  <a16:creationId xmlns:a16="http://schemas.microsoft.com/office/drawing/2014/main" id="{078F13D8-6672-8274-12D7-F26CA17FD2EA}"/>
                </a:ext>
              </a:extLst>
            </p:cNvPr>
            <p:cNvSpPr txBox="1"/>
            <p:nvPr/>
          </p:nvSpPr>
          <p:spPr>
            <a:xfrm>
              <a:off x="2063388" y="1899253"/>
              <a:ext cx="2785657" cy="686656"/>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just">
                <a:defRPr/>
              </a:pPr>
              <a:r>
                <a:rPr lang="ja-JP" altLang="en-US" sz="1400" b="1" dirty="0">
                  <a:latin typeface="游ゴシック" panose="020B0400000000000000" pitchFamily="50" charset="-128"/>
                  <a:ea typeface="游ゴシック" panose="020B0400000000000000" pitchFamily="50" charset="-128"/>
                </a:rPr>
                <a:t>「</a:t>
              </a:r>
              <a:r>
                <a:rPr lang="en-US" altLang="ja-JP" sz="1400" b="1" dirty="0">
                  <a:latin typeface="游ゴシック" panose="020B0400000000000000" pitchFamily="50" charset="-128"/>
                  <a:ea typeface="游ゴシック" panose="020B0400000000000000" pitchFamily="50" charset="-128"/>
                </a:rPr>
                <a:t>…</a:t>
              </a:r>
              <a:r>
                <a:rPr lang="ja-JP" altLang="en-US" sz="1400" b="1" dirty="0">
                  <a:latin typeface="游ゴシック" panose="020B0400000000000000" pitchFamily="50" charset="-128"/>
                  <a:ea typeface="游ゴシック" panose="020B0400000000000000" pitchFamily="50" charset="-128"/>
                </a:rPr>
                <a:t>」から、企業詳細ページで閲覧したい情報に直接遷移</a:t>
              </a:r>
              <a:endParaRPr lang="en-US" altLang="ja-JP" sz="1400" b="1" dirty="0">
                <a:latin typeface="游ゴシック" panose="020B0400000000000000" pitchFamily="50" charset="-128"/>
                <a:ea typeface="游ゴシック" panose="020B0400000000000000" pitchFamily="50" charset="-128"/>
              </a:endParaRPr>
            </a:p>
          </p:txBody>
        </p:sp>
      </p:grpSp>
      <p:sp>
        <p:nvSpPr>
          <p:cNvPr id="4" name="正方形/長方形 3">
            <a:extLst>
              <a:ext uri="{FF2B5EF4-FFF2-40B4-BE49-F238E27FC236}">
                <a16:creationId xmlns:a16="http://schemas.microsoft.com/office/drawing/2014/main" id="{DC184A9B-D9FA-B90E-A3A8-F60EC2FE5AA5}"/>
              </a:ext>
            </a:extLst>
          </p:cNvPr>
          <p:cNvSpPr/>
          <p:nvPr/>
        </p:nvSpPr>
        <p:spPr>
          <a:xfrm>
            <a:off x="1250230" y="3128487"/>
            <a:ext cx="1121909" cy="36976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6" name="正方形/長方形 5">
            <a:extLst>
              <a:ext uri="{FF2B5EF4-FFF2-40B4-BE49-F238E27FC236}">
                <a16:creationId xmlns:a16="http://schemas.microsoft.com/office/drawing/2014/main" id="{57F4B9BF-8FCB-C6E6-8E64-49A0C6D6840E}"/>
              </a:ext>
            </a:extLst>
          </p:cNvPr>
          <p:cNvSpPr/>
          <p:nvPr/>
        </p:nvSpPr>
        <p:spPr>
          <a:xfrm>
            <a:off x="3242139" y="3128487"/>
            <a:ext cx="428154" cy="35418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5" name="スライド番号プレースホルダー 4">
            <a:extLst>
              <a:ext uri="{FF2B5EF4-FFF2-40B4-BE49-F238E27FC236}">
                <a16:creationId xmlns:a16="http://schemas.microsoft.com/office/drawing/2014/main" id="{82C2584A-C291-1214-72E5-4AE1C6C45D56}"/>
              </a:ext>
            </a:extLst>
          </p:cNvPr>
          <p:cNvSpPr>
            <a:spLocks noGrp="1"/>
          </p:cNvSpPr>
          <p:nvPr>
            <p:ph type="sldNum" sz="quarter" idx="10"/>
          </p:nvPr>
        </p:nvSpPr>
        <p:spPr/>
        <p:txBody>
          <a:bodyPr/>
          <a:lstStyle/>
          <a:p>
            <a:fld id="{BC97076A-FE38-4902-A3BD-70DA550777B1}" type="slidenum">
              <a:rPr lang="ja-JP" altLang="en-US" smtClean="0"/>
              <a:pPr/>
              <a:t>19</a:t>
            </a:fld>
            <a:endParaRPr lang="ja-JP" altLang="en-US"/>
          </a:p>
        </p:txBody>
      </p:sp>
      <p:pic>
        <p:nvPicPr>
          <p:cNvPr id="2" name="図 1">
            <a:extLst>
              <a:ext uri="{FF2B5EF4-FFF2-40B4-BE49-F238E27FC236}">
                <a16:creationId xmlns:a16="http://schemas.microsoft.com/office/drawing/2014/main" id="{EB38AAEA-A3C3-B47B-083F-0987AA03CB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6593" t="31110" r="61992" b="23577"/>
          <a:stretch/>
        </p:blipFill>
        <p:spPr>
          <a:xfrm>
            <a:off x="3740659" y="3109134"/>
            <a:ext cx="1332122" cy="1767783"/>
          </a:xfrm>
          <a:prstGeom prst="rect">
            <a:avLst/>
          </a:prstGeom>
          <a:ln>
            <a:noFill/>
          </a:ln>
          <a:effectLst>
            <a:outerShdw blurRad="127000" algn="ctr" rotWithShape="0">
              <a:prstClr val="black">
                <a:alpha val="10000"/>
              </a:prstClr>
            </a:outerShdw>
          </a:effectLst>
        </p:spPr>
      </p:pic>
    </p:spTree>
    <p:extLst>
      <p:ext uri="{BB962C8B-B14F-4D97-AF65-F5344CB8AC3E}">
        <p14:creationId xmlns:p14="http://schemas.microsoft.com/office/powerpoint/2010/main" val="366768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49B9BD91-3281-669D-7356-4CA8CC9155AB}"/>
              </a:ext>
            </a:extLst>
          </p:cNvPr>
          <p:cNvGrpSpPr/>
          <p:nvPr/>
        </p:nvGrpSpPr>
        <p:grpSpPr>
          <a:xfrm>
            <a:off x="1982549" y="1326776"/>
            <a:ext cx="7948260" cy="5162942"/>
            <a:chOff x="1982549" y="1326776"/>
            <a:chExt cx="7948260" cy="5162942"/>
          </a:xfrm>
        </p:grpSpPr>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66956C75-0E7F-0813-BB9A-EEE7DFB021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95" b="1"/>
            <a:stretch/>
          </p:blipFill>
          <p:spPr>
            <a:xfrm>
              <a:off x="1982549" y="1326776"/>
              <a:ext cx="7948260" cy="5162942"/>
            </a:xfrm>
            <a:prstGeom prst="rect">
              <a:avLst/>
            </a:prstGeom>
            <a:ln>
              <a:solidFill>
                <a:schemeClr val="bg1">
                  <a:lumMod val="75000"/>
                </a:schemeClr>
              </a:solidFill>
            </a:ln>
          </p:spPr>
        </p:pic>
        <p:pic>
          <p:nvPicPr>
            <p:cNvPr id="6" name="図 5" descr="テーブル&#10;&#10;中程度の精度で自動的に生成された説明">
              <a:extLst>
                <a:ext uri="{FF2B5EF4-FFF2-40B4-BE49-F238E27FC236}">
                  <a16:creationId xmlns:a16="http://schemas.microsoft.com/office/drawing/2014/main" id="{EE66F9D4-DFF6-5FCC-979C-0093D0DF10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7850" y="1961972"/>
              <a:ext cx="1615343" cy="3413290"/>
            </a:xfrm>
            <a:prstGeom prst="rect">
              <a:avLst/>
            </a:prstGeom>
            <a:ln>
              <a:noFill/>
            </a:ln>
          </p:spPr>
        </p:pic>
      </p:grpSp>
      <p:sp>
        <p:nvSpPr>
          <p:cNvPr id="10" name="タイトル 9">
            <a:extLst>
              <a:ext uri="{FF2B5EF4-FFF2-40B4-BE49-F238E27FC236}">
                <a16:creationId xmlns:a16="http://schemas.microsoft.com/office/drawing/2014/main" id="{67378FB0-B287-534E-AD36-EC460205482D}"/>
              </a:ext>
            </a:extLst>
          </p:cNvPr>
          <p:cNvSpPr>
            <a:spLocks noGrp="1"/>
          </p:cNvSpPr>
          <p:nvPr>
            <p:ph type="title"/>
          </p:nvPr>
        </p:nvSpPr>
        <p:spPr/>
        <p:txBody>
          <a:bodyPr/>
          <a:lstStyle/>
          <a:p>
            <a:r>
              <a:rPr kumimoji="1" lang="ja-JP" altLang="en-US" dirty="0">
                <a:latin typeface="Yu Gothic" panose="020B0400000000000000" pitchFamily="34" charset="-128"/>
                <a:ea typeface="Yu Gothic" panose="020B0400000000000000" pitchFamily="34" charset="-128"/>
              </a:rPr>
              <a:t>企業詳細　概要</a:t>
            </a:r>
          </a:p>
        </p:txBody>
      </p:sp>
      <p:grpSp>
        <p:nvGrpSpPr>
          <p:cNvPr id="16" name="グループ化 15">
            <a:extLst>
              <a:ext uri="{FF2B5EF4-FFF2-40B4-BE49-F238E27FC236}">
                <a16:creationId xmlns:a16="http://schemas.microsoft.com/office/drawing/2014/main" id="{EEB3F3E9-6591-29CB-1E56-BF43941452D5}"/>
              </a:ext>
            </a:extLst>
          </p:cNvPr>
          <p:cNvGrpSpPr/>
          <p:nvPr/>
        </p:nvGrpSpPr>
        <p:grpSpPr>
          <a:xfrm>
            <a:off x="7865710" y="777723"/>
            <a:ext cx="2295678" cy="880264"/>
            <a:chOff x="4745587" y="4616103"/>
            <a:chExt cx="2679629" cy="812925"/>
          </a:xfrm>
        </p:grpSpPr>
        <p:sp>
          <p:nvSpPr>
            <p:cNvPr id="17" name="三角形 14">
              <a:extLst>
                <a:ext uri="{FF2B5EF4-FFF2-40B4-BE49-F238E27FC236}">
                  <a16:creationId xmlns:a16="http://schemas.microsoft.com/office/drawing/2014/main" id="{081E8B09-DE01-62D7-EEA7-255930D05E0C}"/>
                </a:ext>
              </a:extLst>
            </p:cNvPr>
            <p:cNvSpPr/>
            <p:nvPr/>
          </p:nvSpPr>
          <p:spPr>
            <a:xfrm rot="10800000" flipH="1">
              <a:off x="5827665" y="4714328"/>
              <a:ext cx="515474" cy="71470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3600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8" name="テキスト ボックス 17">
              <a:extLst>
                <a:ext uri="{FF2B5EF4-FFF2-40B4-BE49-F238E27FC236}">
                  <a16:creationId xmlns:a16="http://schemas.microsoft.com/office/drawing/2014/main" id="{FB88DDA6-CF5D-4983-4E72-22629DED5CCA}"/>
                </a:ext>
              </a:extLst>
            </p:cNvPr>
            <p:cNvSpPr txBox="1"/>
            <p:nvPr/>
          </p:nvSpPr>
          <p:spPr>
            <a:xfrm>
              <a:off x="4745587" y="4616103"/>
              <a:ext cx="2679629" cy="563090"/>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36000" bIns="72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ja-JP" altLang="en-US" sz="1400" dirty="0">
                  <a:solidFill>
                    <a:srgbClr val="004E98"/>
                  </a:solidFill>
                  <a:latin typeface="游ゴシック" panose="020B0400000000000000" pitchFamily="50" charset="-128"/>
                  <a:ea typeface="游ゴシック" panose="020B0400000000000000" pitchFamily="50" charset="-128"/>
                </a:rPr>
                <a:t>注力企業は、フォローしておきましょう</a:t>
              </a:r>
              <a:endParaRPr lang="en-US" altLang="ja-JP" sz="1400" dirty="0">
                <a:solidFill>
                  <a:srgbClr val="004E98"/>
                </a:solidFill>
                <a:latin typeface="游ゴシック" panose="020B0400000000000000" pitchFamily="50" charset="-128"/>
                <a:ea typeface="游ゴシック" panose="020B0400000000000000" pitchFamily="50" charset="-128"/>
              </a:endParaRPr>
            </a:p>
          </p:txBody>
        </p:sp>
      </p:grpSp>
      <p:sp>
        <p:nvSpPr>
          <p:cNvPr id="3" name="正方形/長方形 2">
            <a:extLst>
              <a:ext uri="{FF2B5EF4-FFF2-40B4-BE49-F238E27FC236}">
                <a16:creationId xmlns:a16="http://schemas.microsoft.com/office/drawing/2014/main" id="{44A5561E-5AE0-D257-BCB2-F83C46ADC19C}"/>
              </a:ext>
            </a:extLst>
          </p:cNvPr>
          <p:cNvSpPr/>
          <p:nvPr/>
        </p:nvSpPr>
        <p:spPr>
          <a:xfrm>
            <a:off x="8591218" y="1761584"/>
            <a:ext cx="886047" cy="343663"/>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5" name="スライド番号プレースホルダー 4">
            <a:extLst>
              <a:ext uri="{FF2B5EF4-FFF2-40B4-BE49-F238E27FC236}">
                <a16:creationId xmlns:a16="http://schemas.microsoft.com/office/drawing/2014/main" id="{90A806E3-4F17-B0F2-A9EC-BFEA75A36290}"/>
              </a:ext>
            </a:extLst>
          </p:cNvPr>
          <p:cNvSpPr>
            <a:spLocks noGrp="1"/>
          </p:cNvSpPr>
          <p:nvPr>
            <p:ph type="sldNum" sz="quarter" idx="10"/>
          </p:nvPr>
        </p:nvSpPr>
        <p:spPr/>
        <p:txBody>
          <a:bodyPr/>
          <a:lstStyle/>
          <a:p>
            <a:fld id="{BC97076A-FE38-4902-A3BD-70DA550777B1}" type="slidenum">
              <a:rPr lang="ja-JP" altLang="en-US" smtClean="0"/>
              <a:pPr/>
              <a:t>20</a:t>
            </a:fld>
            <a:endParaRPr lang="ja-JP" altLang="en-US"/>
          </a:p>
        </p:txBody>
      </p:sp>
      <p:sp>
        <p:nvSpPr>
          <p:cNvPr id="11" name="正方形/長方形 10">
            <a:extLst>
              <a:ext uri="{FF2B5EF4-FFF2-40B4-BE49-F238E27FC236}">
                <a16:creationId xmlns:a16="http://schemas.microsoft.com/office/drawing/2014/main" id="{1620535F-C799-2970-B187-DF566E102C9B}"/>
              </a:ext>
            </a:extLst>
          </p:cNvPr>
          <p:cNvSpPr/>
          <p:nvPr/>
        </p:nvSpPr>
        <p:spPr>
          <a:xfrm>
            <a:off x="3828718" y="3071272"/>
            <a:ext cx="5858207" cy="914941"/>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pic>
        <p:nvPicPr>
          <p:cNvPr id="12" name="図 11" descr="テーブル&#10;&#10;低い精度で自動的に生成された説明">
            <a:extLst>
              <a:ext uri="{FF2B5EF4-FFF2-40B4-BE49-F238E27FC236}">
                <a16:creationId xmlns:a16="http://schemas.microsoft.com/office/drawing/2014/main" id="{445FE0E4-91ED-F98A-C122-522759F7493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05765" y="1947807"/>
            <a:ext cx="1593889" cy="3471137"/>
          </a:xfrm>
          <a:prstGeom prst="rect">
            <a:avLst/>
          </a:prstGeom>
          <a:ln>
            <a:noFill/>
          </a:ln>
        </p:spPr>
      </p:pic>
      <p:grpSp>
        <p:nvGrpSpPr>
          <p:cNvPr id="15" name="グループ化 14">
            <a:extLst>
              <a:ext uri="{FF2B5EF4-FFF2-40B4-BE49-F238E27FC236}">
                <a16:creationId xmlns:a16="http://schemas.microsoft.com/office/drawing/2014/main" id="{BE66455A-BD60-AE39-59F0-BB81D68A400D}"/>
              </a:ext>
            </a:extLst>
          </p:cNvPr>
          <p:cNvGrpSpPr/>
          <p:nvPr/>
        </p:nvGrpSpPr>
        <p:grpSpPr>
          <a:xfrm>
            <a:off x="486910" y="4064120"/>
            <a:ext cx="3939647" cy="942050"/>
            <a:chOff x="5754525" y="4698386"/>
            <a:chExt cx="4223475" cy="758041"/>
          </a:xfrm>
        </p:grpSpPr>
        <p:sp>
          <p:nvSpPr>
            <p:cNvPr id="19" name="三角形 14">
              <a:extLst>
                <a:ext uri="{FF2B5EF4-FFF2-40B4-BE49-F238E27FC236}">
                  <a16:creationId xmlns:a16="http://schemas.microsoft.com/office/drawing/2014/main" id="{3F0C5CE0-18CD-E8B7-D191-758EF6FF1A95}"/>
                </a:ext>
              </a:extLst>
            </p:cNvPr>
            <p:cNvSpPr/>
            <p:nvPr/>
          </p:nvSpPr>
          <p:spPr>
            <a:xfrm rot="3734921" flipH="1">
              <a:off x="9414553" y="4538602"/>
              <a:ext cx="329974" cy="79692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0" name="テキスト ボックス 19">
              <a:extLst>
                <a:ext uri="{FF2B5EF4-FFF2-40B4-BE49-F238E27FC236}">
                  <a16:creationId xmlns:a16="http://schemas.microsoft.com/office/drawing/2014/main" id="{8206E294-4A11-AB88-BF5D-BA7C7012696D}"/>
                </a:ext>
              </a:extLst>
            </p:cNvPr>
            <p:cNvSpPr txBox="1"/>
            <p:nvPr/>
          </p:nvSpPr>
          <p:spPr>
            <a:xfrm>
              <a:off x="5754525" y="4698386"/>
              <a:ext cx="3760033" cy="758041"/>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ja-JP" altLang="en-US" sz="1400" dirty="0">
                  <a:solidFill>
                    <a:srgbClr val="004E98"/>
                  </a:solidFill>
                  <a:latin typeface="游ゴシック" panose="020B0400000000000000" pitchFamily="50" charset="-128"/>
                  <a:ea typeface="游ゴシック" panose="020B0400000000000000" pitchFamily="50" charset="-128"/>
                </a:rPr>
                <a:t>名刺交換以降、頻繁に接点があることに気付くことができます。</a:t>
              </a:r>
              <a:br>
                <a:rPr lang="en-US" altLang="ja-JP" sz="1400" dirty="0">
                  <a:solidFill>
                    <a:srgbClr val="004E98"/>
                  </a:solidFill>
                  <a:latin typeface="游ゴシック" panose="020B0400000000000000" pitchFamily="50" charset="-128"/>
                  <a:ea typeface="游ゴシック" panose="020B0400000000000000" pitchFamily="50" charset="-128"/>
                </a:rPr>
              </a:br>
              <a:r>
                <a:rPr lang="en-US" altLang="ja-JP" sz="1100" b="0" dirty="0">
                  <a:solidFill>
                    <a:schemeClr val="tx1"/>
                  </a:solidFill>
                  <a:latin typeface="Yu Gothic Medium" panose="020B0400000000000000" pitchFamily="34" charset="-128"/>
                  <a:ea typeface="Yu Gothic Medium" panose="020B0400000000000000" pitchFamily="34" charset="-128"/>
                </a:rPr>
                <a:t>※</a:t>
              </a:r>
              <a:r>
                <a:rPr lang="ja-JP" altLang="en-US" sz="1100" b="0" dirty="0">
                  <a:solidFill>
                    <a:schemeClr val="tx1"/>
                  </a:solidFill>
                  <a:latin typeface="Yu Gothic Medium" panose="020B0400000000000000" pitchFamily="34" charset="-128"/>
                  <a:ea typeface="Yu Gothic Medium" panose="020B0400000000000000" pitchFamily="34" charset="-128"/>
                </a:rPr>
                <a:t>設定により表示される項目が変わります</a:t>
              </a:r>
              <a:endParaRPr lang="ja-JP" altLang="en-US" sz="1200" b="0" dirty="0">
                <a:solidFill>
                  <a:schemeClr val="tx1"/>
                </a:solidFill>
                <a:latin typeface="Yu Gothic Medium" panose="020B0400000000000000" pitchFamily="34" charset="-128"/>
                <a:ea typeface="Yu Gothic Medium" panose="020B0400000000000000" pitchFamily="34" charset="-128"/>
              </a:endParaRPr>
            </a:p>
          </p:txBody>
        </p:sp>
      </p:grpSp>
    </p:spTree>
    <p:extLst>
      <p:ext uri="{BB962C8B-B14F-4D97-AF65-F5344CB8AC3E}">
        <p14:creationId xmlns:p14="http://schemas.microsoft.com/office/powerpoint/2010/main" val="9619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199C119-2E4C-C7E0-9B1E-F8A93690D804}"/>
              </a:ext>
            </a:extLst>
          </p:cNvPr>
          <p:cNvGrpSpPr/>
          <p:nvPr/>
        </p:nvGrpSpPr>
        <p:grpSpPr>
          <a:xfrm>
            <a:off x="1987675" y="1616765"/>
            <a:ext cx="8490993" cy="5241235"/>
            <a:chOff x="2009246" y="1621900"/>
            <a:chExt cx="7909160" cy="4882087"/>
          </a:xfrm>
        </p:grpSpPr>
        <p:grpSp>
          <p:nvGrpSpPr>
            <p:cNvPr id="5" name="グループ化 4">
              <a:extLst>
                <a:ext uri="{FF2B5EF4-FFF2-40B4-BE49-F238E27FC236}">
                  <a16:creationId xmlns:a16="http://schemas.microsoft.com/office/drawing/2014/main" id="{4CDB4730-BB1A-BD41-5CFC-4BADE98CC5FF}"/>
                </a:ext>
              </a:extLst>
            </p:cNvPr>
            <p:cNvGrpSpPr/>
            <p:nvPr/>
          </p:nvGrpSpPr>
          <p:grpSpPr>
            <a:xfrm>
              <a:off x="2009246" y="1621900"/>
              <a:ext cx="7909160" cy="4882087"/>
              <a:chOff x="2009246" y="1621900"/>
              <a:chExt cx="7909160" cy="4882087"/>
            </a:xfrm>
          </p:grpSpPr>
          <p:grpSp>
            <p:nvGrpSpPr>
              <p:cNvPr id="17" name="グループ化 16">
                <a:extLst>
                  <a:ext uri="{FF2B5EF4-FFF2-40B4-BE49-F238E27FC236}">
                    <a16:creationId xmlns:a16="http://schemas.microsoft.com/office/drawing/2014/main" id="{288C91E6-DEEA-74F8-0120-39DEEAB1FF8C}"/>
                  </a:ext>
                </a:extLst>
              </p:cNvPr>
              <p:cNvGrpSpPr/>
              <p:nvPr/>
            </p:nvGrpSpPr>
            <p:grpSpPr>
              <a:xfrm>
                <a:off x="2009246" y="1621900"/>
                <a:ext cx="7909160" cy="4882087"/>
                <a:chOff x="2009246" y="1621900"/>
                <a:chExt cx="7909160" cy="4882087"/>
              </a:xfrm>
            </p:grpSpPr>
            <p:pic>
              <p:nvPicPr>
                <p:cNvPr id="9" name="図 8">
                  <a:extLst>
                    <a:ext uri="{FF2B5EF4-FFF2-40B4-BE49-F238E27FC236}">
                      <a16:creationId xmlns:a16="http://schemas.microsoft.com/office/drawing/2014/main" id="{2180DE83-2728-89AA-1298-A0AF71D50F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6521"/>
                <a:stretch/>
              </p:blipFill>
              <p:spPr>
                <a:xfrm>
                  <a:off x="2009246" y="1621900"/>
                  <a:ext cx="7909160" cy="4882087"/>
                </a:xfrm>
                <a:prstGeom prst="rect">
                  <a:avLst/>
                </a:prstGeom>
                <a:ln>
                  <a:solidFill>
                    <a:schemeClr val="bg1">
                      <a:lumMod val="65000"/>
                    </a:schemeClr>
                  </a:solidFill>
                </a:ln>
              </p:spPr>
            </p:pic>
            <p:pic>
              <p:nvPicPr>
                <p:cNvPr id="13" name="図 12" descr="グラフィカル ユーザー インターフェイス, テーブル&#10;&#10;自動的に生成された説明">
                  <a:extLst>
                    <a:ext uri="{FF2B5EF4-FFF2-40B4-BE49-F238E27FC236}">
                      <a16:creationId xmlns:a16="http://schemas.microsoft.com/office/drawing/2014/main" id="{1480BE70-08BC-01C4-0137-89CDBD2C8BA2}"/>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2090057" y="1927762"/>
                  <a:ext cx="1558834" cy="4158130"/>
                </a:xfrm>
                <a:prstGeom prst="rect">
                  <a:avLst/>
                </a:prstGeom>
              </p:spPr>
            </p:pic>
          </p:grpSp>
          <p:pic>
            <p:nvPicPr>
              <p:cNvPr id="4" name="図 3" descr="テーブル&#10;&#10;中程度の精度で自動的に生成された説明">
                <a:extLst>
                  <a:ext uri="{FF2B5EF4-FFF2-40B4-BE49-F238E27FC236}">
                    <a16:creationId xmlns:a16="http://schemas.microsoft.com/office/drawing/2014/main" id="{70928775-E605-14A9-71DF-D7CE6E9C4AB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24745" y="2266772"/>
                <a:ext cx="1615343" cy="3413290"/>
              </a:xfrm>
              <a:prstGeom prst="rect">
                <a:avLst/>
              </a:prstGeom>
            </p:spPr>
          </p:pic>
        </p:grpSp>
        <p:pic>
          <p:nvPicPr>
            <p:cNvPr id="8" name="図 7" descr="テキスト&#10;&#10;低い精度で自動的に生成された説明">
              <a:extLst>
                <a:ext uri="{FF2B5EF4-FFF2-40B4-BE49-F238E27FC236}">
                  <a16:creationId xmlns:a16="http://schemas.microsoft.com/office/drawing/2014/main" id="{B367FFD4-4972-26E1-E03C-5A1FED0D558E}"/>
                </a:ext>
              </a:extLst>
            </p:cNvPr>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2021758" y="2204813"/>
              <a:ext cx="1618750" cy="3608901"/>
            </a:xfrm>
            <a:prstGeom prst="rect">
              <a:avLst/>
            </a:prstGeom>
          </p:spPr>
        </p:pic>
      </p:grpSp>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latin typeface="Arial" panose="020B0604020202020204" pitchFamily="34" charset="0"/>
                <a:cs typeface="Arial" panose="020B0604020202020204" pitchFamily="34" charset="0"/>
              </a:rPr>
              <a:t>企業詳細　財務・業績情報</a:t>
            </a:r>
            <a:endParaRPr kumimoji="1" lang="ja-JP" altLang="en-US" dirty="0">
              <a:latin typeface="Arial" panose="020B0604020202020204" pitchFamily="34" charset="0"/>
              <a:cs typeface="Arial" panose="020B0604020202020204" pitchFamily="34" charset="0"/>
            </a:endParaRPr>
          </a:p>
        </p:txBody>
      </p:sp>
      <p:sp>
        <p:nvSpPr>
          <p:cNvPr id="18" name="テキスト プレースホルダー 1">
            <a:extLst>
              <a:ext uri="{FF2B5EF4-FFF2-40B4-BE49-F238E27FC236}">
                <a16:creationId xmlns:a16="http://schemas.microsoft.com/office/drawing/2014/main" id="{8B018166-F3DC-EC9E-285F-2341E0EFC4E4}"/>
              </a:ext>
            </a:extLst>
          </p:cNvPr>
          <p:cNvSpPr txBox="1">
            <a:spLocks/>
          </p:cNvSpPr>
          <p:nvPr/>
        </p:nvSpPr>
        <p:spPr>
          <a:xfrm>
            <a:off x="626731" y="944628"/>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spcBef>
                <a:spcPts val="0"/>
              </a:spcBef>
              <a:buNone/>
            </a:pPr>
            <a:r>
              <a:rPr lang="ja-JP" altLang="en-US" sz="1600" b="1" dirty="0">
                <a:latin typeface="Arial" panose="020B0604020202020204" pitchFamily="34" charset="0"/>
                <a:ea typeface="游ゴシック" panose="020B0400000000000000" pitchFamily="50" charset="-128"/>
                <a:cs typeface="Arial" panose="020B0604020202020204" pitchFamily="34" charset="0"/>
              </a:rPr>
              <a:t>公開されている外部の情報ソースから収集された情報を元に、財務・業績情報を表示。</a:t>
            </a:r>
          </a:p>
        </p:txBody>
      </p:sp>
      <p:sp>
        <p:nvSpPr>
          <p:cNvPr id="6" name="スライド番号プレースホルダー 5">
            <a:extLst>
              <a:ext uri="{FF2B5EF4-FFF2-40B4-BE49-F238E27FC236}">
                <a16:creationId xmlns:a16="http://schemas.microsoft.com/office/drawing/2014/main" id="{F5E61563-DEF1-8A03-4CF5-5C874D6EFFFE}"/>
              </a:ext>
            </a:extLst>
          </p:cNvPr>
          <p:cNvSpPr>
            <a:spLocks noGrp="1"/>
          </p:cNvSpPr>
          <p:nvPr>
            <p:ph type="sldNum" sz="quarter" idx="10"/>
          </p:nvPr>
        </p:nvSpPr>
        <p:spPr/>
        <p:txBody>
          <a:bodyPr/>
          <a:lstStyle/>
          <a:p>
            <a:fld id="{BC97076A-FE38-4902-A3BD-70DA550777B1}" type="slidenum">
              <a:rPr lang="ja-JP" altLang="en-US" smtClean="0"/>
              <a:pPr/>
              <a:t>21</a:t>
            </a:fld>
            <a:endParaRPr lang="ja-JP" altLang="en-US"/>
          </a:p>
        </p:txBody>
      </p:sp>
      <p:sp>
        <p:nvSpPr>
          <p:cNvPr id="7" name="角丸四角形 6">
            <a:extLst>
              <a:ext uri="{FF2B5EF4-FFF2-40B4-BE49-F238E27FC236}">
                <a16:creationId xmlns:a16="http://schemas.microsoft.com/office/drawing/2014/main" id="{D1A86F25-D861-8BDF-CEDB-D552A353B435}"/>
              </a:ext>
            </a:extLst>
          </p:cNvPr>
          <p:cNvSpPr/>
          <p:nvPr/>
        </p:nvSpPr>
        <p:spPr>
          <a:xfrm>
            <a:off x="1988072" y="2266122"/>
            <a:ext cx="1781224" cy="384313"/>
          </a:xfrm>
          <a:prstGeom prst="roundRect">
            <a:avLst>
              <a:gd name="adj" fmla="val 0"/>
            </a:avLst>
          </a:prstGeom>
          <a:solidFill>
            <a:schemeClr val="accent6">
              <a:alpha val="10000"/>
            </a:scheme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Arial" panose="020B0604020202020204" pitchFamily="34" charset="0"/>
              <a:ea typeface="ＭＳ Ｐゴシック" pitchFamily="50" charset="-128"/>
              <a:cs typeface="Arial" panose="020B0604020202020204" pitchFamily="34" charset="0"/>
            </a:endParaRPr>
          </a:p>
        </p:txBody>
      </p:sp>
      <p:grpSp>
        <p:nvGrpSpPr>
          <p:cNvPr id="12" name="グループ化 11">
            <a:extLst>
              <a:ext uri="{FF2B5EF4-FFF2-40B4-BE49-F238E27FC236}">
                <a16:creationId xmlns:a16="http://schemas.microsoft.com/office/drawing/2014/main" id="{DD1DB6FB-7C59-9885-3B2A-89C0539970EF}"/>
              </a:ext>
            </a:extLst>
          </p:cNvPr>
          <p:cNvGrpSpPr/>
          <p:nvPr/>
        </p:nvGrpSpPr>
        <p:grpSpPr>
          <a:xfrm>
            <a:off x="7303952" y="1537697"/>
            <a:ext cx="2900222" cy="1207394"/>
            <a:chOff x="7303952" y="1537697"/>
            <a:chExt cx="2900222" cy="1207394"/>
          </a:xfrm>
        </p:grpSpPr>
        <p:sp>
          <p:nvSpPr>
            <p:cNvPr id="11" name="三角形 14">
              <a:extLst>
                <a:ext uri="{FF2B5EF4-FFF2-40B4-BE49-F238E27FC236}">
                  <a16:creationId xmlns:a16="http://schemas.microsoft.com/office/drawing/2014/main" id="{42705FB3-10C0-6FE7-5724-0376577D9CA3}"/>
                </a:ext>
              </a:extLst>
            </p:cNvPr>
            <p:cNvSpPr/>
            <p:nvPr/>
          </p:nvSpPr>
          <p:spPr>
            <a:xfrm rot="13157642">
              <a:off x="8636758" y="1956343"/>
              <a:ext cx="325108" cy="7887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panose="020B0604020202020204" pitchFamily="34" charset="0"/>
                <a:ea typeface="Yu Gothic"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3C5191A1-D691-4450-BB8C-075B9AFE8551}"/>
                </a:ext>
              </a:extLst>
            </p:cNvPr>
            <p:cNvSpPr txBox="1"/>
            <p:nvPr/>
          </p:nvSpPr>
          <p:spPr>
            <a:xfrm>
              <a:off x="7303952" y="1537697"/>
              <a:ext cx="2900222" cy="865756"/>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08000" rIns="36000" bIns="108000" numCol="1" spcCol="0" rtlCol="0" fromWordArt="0" anchor="ctr" anchorCtr="0" forceAA="0" compatLnSpc="1">
              <a:prstTxWarp prst="textNoShape">
                <a:avLst/>
              </a:prstTxWarp>
              <a:sp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US" altLang="ja-JP" sz="1400" dirty="0">
                  <a:solidFill>
                    <a:srgbClr val="004E98"/>
                  </a:solidFill>
                  <a:latin typeface="Arial" panose="020B0604020202020204" pitchFamily="34" charset="0"/>
                  <a:ea typeface="游ゴシック" panose="020B0400000000000000" pitchFamily="50" charset="-128"/>
                  <a:cs typeface="Arial" panose="020B0604020202020204" pitchFamily="34" charset="0"/>
                </a:rPr>
                <a:t>EDINET</a:t>
              </a:r>
              <a:r>
                <a:rPr lang="ja-JP" altLang="en-US" sz="1400" dirty="0">
                  <a:solidFill>
                    <a:srgbClr val="004E98"/>
                  </a:solidFill>
                  <a:latin typeface="Arial" panose="020B0604020202020204" pitchFamily="34" charset="0"/>
                  <a:ea typeface="游ゴシック" panose="020B0400000000000000" pitchFamily="50" charset="-128"/>
                  <a:cs typeface="Arial" panose="020B0604020202020204" pitchFamily="34" charset="0"/>
                </a:rPr>
                <a:t>閲覧（提出）サイト</a:t>
              </a:r>
              <a:br>
                <a:rPr lang="en-US" altLang="ja-JP" sz="1400" dirty="0">
                  <a:solidFill>
                    <a:srgbClr val="004E98"/>
                  </a:solidFill>
                  <a:latin typeface="Arial" panose="020B0604020202020204" pitchFamily="34" charset="0"/>
                  <a:ea typeface="游ゴシック" panose="020B0400000000000000" pitchFamily="50" charset="-128"/>
                  <a:cs typeface="Arial" panose="020B0604020202020204" pitchFamily="34" charset="0"/>
                </a:rPr>
              </a:br>
              <a:r>
                <a:rPr lang="ja-JP" altLang="en-US" sz="1100" dirty="0">
                  <a:solidFill>
                    <a:srgbClr val="004E98"/>
                  </a:solidFill>
                  <a:latin typeface="Arial" panose="020B0604020202020204" pitchFamily="34" charset="0"/>
                  <a:ea typeface="游ゴシック" panose="020B0400000000000000" pitchFamily="50" charset="-128"/>
                  <a:cs typeface="Arial" panose="020B0604020202020204" pitchFamily="34" charset="0"/>
                </a:rPr>
                <a:t>（</a:t>
              </a:r>
              <a:r>
                <a:rPr lang="en-US" altLang="ja-JP" sz="1100" dirty="0">
                  <a:solidFill>
                    <a:srgbClr val="004E98"/>
                  </a:solidFill>
                  <a:latin typeface="Arial" panose="020B0604020202020204" pitchFamily="34" charset="0"/>
                  <a:ea typeface="游ゴシック" panose="020B0400000000000000" pitchFamily="50" charset="-128"/>
                  <a:cs typeface="Arial" panose="020B0604020202020204" pitchFamily="34" charset="0"/>
                </a:rPr>
                <a:t>http://disclosure.edinet-fsa.go.jp/</a:t>
              </a:r>
              <a:r>
                <a:rPr lang="ja-JP" altLang="en-US" sz="1100" dirty="0">
                  <a:solidFill>
                    <a:srgbClr val="004E98"/>
                  </a:solidFill>
                  <a:latin typeface="Arial" panose="020B0604020202020204" pitchFamily="34" charset="0"/>
                  <a:ea typeface="游ゴシック" panose="020B0400000000000000" pitchFamily="50" charset="-128"/>
                  <a:cs typeface="Arial" panose="020B0604020202020204" pitchFamily="34" charset="0"/>
                </a:rPr>
                <a:t>）</a:t>
              </a:r>
              <a:endParaRPr lang="en-US" altLang="ja-JP" sz="1100" dirty="0">
                <a:solidFill>
                  <a:srgbClr val="004E98"/>
                </a:solidFill>
                <a:latin typeface="Arial" panose="020B0604020202020204" pitchFamily="34" charset="0"/>
                <a:ea typeface="游ゴシック" panose="020B0400000000000000" pitchFamily="50" charset="-128"/>
                <a:cs typeface="Arial" panose="020B0604020202020204" pitchFamily="34" charset="0"/>
              </a:endParaRPr>
            </a:p>
            <a:p>
              <a:pPr lvl="0">
                <a:defRPr/>
              </a:pPr>
              <a:r>
                <a:rPr lang="ja-JP" altLang="en-US" sz="1400" dirty="0">
                  <a:solidFill>
                    <a:srgbClr val="004E98"/>
                  </a:solidFill>
                  <a:latin typeface="Arial" panose="020B0604020202020204" pitchFamily="34" charset="0"/>
                  <a:ea typeface="游ゴシック" panose="020B0400000000000000" pitchFamily="50" charset="-128"/>
                  <a:cs typeface="Arial" panose="020B0604020202020204" pitchFamily="34" charset="0"/>
                </a:rPr>
                <a:t>などの情報を元に作成</a:t>
              </a:r>
            </a:p>
          </p:txBody>
        </p:sp>
      </p:grpSp>
    </p:spTree>
    <p:extLst>
      <p:ext uri="{BB962C8B-B14F-4D97-AF65-F5344CB8AC3E}">
        <p14:creationId xmlns:p14="http://schemas.microsoft.com/office/powerpoint/2010/main" val="2437594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latin typeface="Arial" panose="020B0604020202020204" pitchFamily="34" charset="0"/>
                <a:cs typeface="Arial" panose="020B0604020202020204" pitchFamily="34" charset="0"/>
              </a:rPr>
              <a:t>企業詳細　財務・業績情報／分析レポート</a:t>
            </a:r>
            <a:endParaRPr kumimoji="1" lang="ja-JP" altLang="en-US" dirty="0">
              <a:latin typeface="Arial" panose="020B0604020202020204" pitchFamily="34" charset="0"/>
              <a:cs typeface="Arial" panose="020B0604020202020204" pitchFamily="34" charset="0"/>
            </a:endParaRPr>
          </a:p>
        </p:txBody>
      </p:sp>
      <p:sp>
        <p:nvSpPr>
          <p:cNvPr id="13" name="スライド番号プレースホルダー 1">
            <a:extLst>
              <a:ext uri="{FF2B5EF4-FFF2-40B4-BE49-F238E27FC236}">
                <a16:creationId xmlns:a16="http://schemas.microsoft.com/office/drawing/2014/main" id="{1371E325-EDF5-4312-ABF2-17A572D9E3C2}"/>
              </a:ext>
            </a:extLst>
          </p:cNvPr>
          <p:cNvSpPr txBox="1">
            <a:spLocks/>
          </p:cNvSpPr>
          <p:nvPr/>
        </p:nvSpPr>
        <p:spPr>
          <a:xfrm>
            <a:off x="8819239" y="6362146"/>
            <a:ext cx="2141461" cy="280138"/>
          </a:xfrm>
          <a:prstGeom prst="rect">
            <a:avLst/>
          </a:prstGeom>
        </p:spPr>
        <p:txBody>
          <a:bodyPr vert="horz" lIns="91440" tIns="45720" rIns="91440" bIns="45720" rtlCol="0" anchor="ctr"/>
          <a:lstStyle>
            <a:defPPr>
              <a:defRPr lang="ja-JP"/>
            </a:defPPr>
            <a:lvl1pPr marL="0" algn="r" defTabSz="914400" rtl="0" eaLnBrk="1" latinLnBrk="0" hangingPunct="1">
              <a:defRPr kumimoji="1" sz="600" kern="1200">
                <a:solidFill>
                  <a:schemeClr val="tx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sz="4000" dirty="0">
              <a:latin typeface="Arial" panose="020B0604020202020204" pitchFamily="34" charset="0"/>
              <a:cs typeface="Arial" panose="020B0604020202020204" pitchFamily="34" charset="0"/>
            </a:endParaRPr>
          </a:p>
        </p:txBody>
      </p:sp>
      <p:pic>
        <p:nvPicPr>
          <p:cNvPr id="25" name="図 24">
            <a:extLst>
              <a:ext uri="{FF2B5EF4-FFF2-40B4-BE49-F238E27FC236}">
                <a16:creationId xmlns:a16="http://schemas.microsoft.com/office/drawing/2014/main" id="{668EA65E-A113-4FE1-BA53-EA0B4D74B1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2580" y="1814446"/>
            <a:ext cx="5906949" cy="4560987"/>
          </a:xfrm>
          <a:prstGeom prst="rect">
            <a:avLst/>
          </a:prstGeom>
          <a:ln>
            <a:solidFill>
              <a:schemeClr val="bg1">
                <a:lumMod val="65000"/>
              </a:schemeClr>
            </a:solidFill>
          </a:ln>
        </p:spPr>
      </p:pic>
      <p:pic>
        <p:nvPicPr>
          <p:cNvPr id="26" name="図 25">
            <a:extLst>
              <a:ext uri="{FF2B5EF4-FFF2-40B4-BE49-F238E27FC236}">
                <a16:creationId xmlns:a16="http://schemas.microsoft.com/office/drawing/2014/main" id="{720461B5-860C-4AD3-913E-A015F1DA050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96731" y="1814446"/>
            <a:ext cx="4780360" cy="4552661"/>
          </a:xfrm>
          <a:prstGeom prst="rect">
            <a:avLst/>
          </a:prstGeom>
          <a:ln>
            <a:solidFill>
              <a:schemeClr val="bg1">
                <a:lumMod val="65000"/>
              </a:schemeClr>
            </a:solidFill>
          </a:ln>
        </p:spPr>
      </p:pic>
      <p:sp>
        <p:nvSpPr>
          <p:cNvPr id="14" name="テキスト プレースホルダー 1">
            <a:extLst>
              <a:ext uri="{FF2B5EF4-FFF2-40B4-BE49-F238E27FC236}">
                <a16:creationId xmlns:a16="http://schemas.microsoft.com/office/drawing/2014/main" id="{B2E6E633-B056-A465-13E6-BE44DB633D9E}"/>
              </a:ext>
            </a:extLst>
          </p:cNvPr>
          <p:cNvSpPr txBox="1">
            <a:spLocks/>
          </p:cNvSpPr>
          <p:nvPr/>
        </p:nvSpPr>
        <p:spPr>
          <a:xfrm>
            <a:off x="632063" y="983235"/>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spcBef>
                <a:spcPts val="0"/>
              </a:spcBef>
              <a:buNone/>
            </a:pPr>
            <a:r>
              <a:rPr lang="ja-JP" altLang="en-US" sz="1600" b="1" dirty="0">
                <a:latin typeface="Arial" panose="020B0604020202020204" pitchFamily="34" charset="0"/>
                <a:ea typeface="游ゴシック" panose="020B0400000000000000" pitchFamily="50" charset="-128"/>
                <a:cs typeface="Arial" panose="020B0604020202020204" pitchFamily="34" charset="0"/>
              </a:rPr>
              <a:t>決算短信を</a:t>
            </a:r>
            <a:r>
              <a:rPr lang="en-US" altLang="ja-JP" sz="1600" b="1" dirty="0">
                <a:latin typeface="Arial" panose="020B0604020202020204" pitchFamily="34" charset="0"/>
                <a:ea typeface="游ゴシック" panose="020B0400000000000000" pitchFamily="50" charset="-128"/>
                <a:cs typeface="Arial" panose="020B0604020202020204" pitchFamily="34" charset="0"/>
              </a:rPr>
              <a:t>AI</a:t>
            </a:r>
            <a:r>
              <a:rPr lang="ja-JP" altLang="en-US" sz="1600" b="1" dirty="0">
                <a:latin typeface="Arial" panose="020B0604020202020204" pitchFamily="34" charset="0"/>
                <a:ea typeface="游ゴシック" panose="020B0400000000000000" pitchFamily="50" charset="-128"/>
                <a:cs typeface="Arial" panose="020B0604020202020204" pitchFamily="34" charset="0"/>
              </a:rPr>
              <a:t>が分析し、グラフを加えてわかりやすく表示。</a:t>
            </a:r>
            <a:endParaRPr lang="en-US" altLang="ja-JP" sz="1600" b="1" dirty="0">
              <a:latin typeface="Arial" panose="020B0604020202020204" pitchFamily="34" charset="0"/>
              <a:ea typeface="游ゴシック" panose="020B0400000000000000" pitchFamily="50" charset="-128"/>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7AC6FBF2-0EE5-6900-DD90-29EEFBBD2451}"/>
              </a:ext>
            </a:extLst>
          </p:cNvPr>
          <p:cNvSpPr>
            <a:spLocks noGrp="1"/>
          </p:cNvSpPr>
          <p:nvPr>
            <p:ph type="sldNum" sz="quarter" idx="10"/>
          </p:nvPr>
        </p:nvSpPr>
        <p:spPr/>
        <p:txBody>
          <a:bodyPr/>
          <a:lstStyle/>
          <a:p>
            <a:fld id="{BC97076A-FE38-4902-A3BD-70DA550777B1}" type="slidenum">
              <a:rPr lang="ja-JP" altLang="en-US" smtClean="0"/>
              <a:pPr/>
              <a:t>22</a:t>
            </a:fld>
            <a:endParaRPr lang="ja-JP" altLang="en-US"/>
          </a:p>
        </p:txBody>
      </p:sp>
    </p:spTree>
    <p:extLst>
      <p:ext uri="{BB962C8B-B14F-4D97-AF65-F5344CB8AC3E}">
        <p14:creationId xmlns:p14="http://schemas.microsoft.com/office/powerpoint/2010/main" val="1030762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latin typeface="Arial" panose="020B0604020202020204" pitchFamily="34" charset="0"/>
                <a:cs typeface="Arial" panose="020B0604020202020204" pitchFamily="34" charset="0"/>
              </a:rPr>
              <a:t>企業詳細　組織ツリー</a:t>
            </a:r>
            <a:endParaRPr kumimoji="1" lang="ja-JP" altLang="en-US" dirty="0">
              <a:latin typeface="Arial" panose="020B0604020202020204" pitchFamily="34" charset="0"/>
              <a:cs typeface="Arial" panose="020B0604020202020204" pitchFamily="34" charset="0"/>
            </a:endParaRPr>
          </a:p>
        </p:txBody>
      </p:sp>
      <p:sp>
        <p:nvSpPr>
          <p:cNvPr id="4" name="テキスト プレースホルダー 1">
            <a:extLst>
              <a:ext uri="{FF2B5EF4-FFF2-40B4-BE49-F238E27FC236}">
                <a16:creationId xmlns:a16="http://schemas.microsoft.com/office/drawing/2014/main" id="{ACE276B1-3427-417D-AE4E-D7BFC01BF0D8}"/>
              </a:ext>
            </a:extLst>
          </p:cNvPr>
          <p:cNvSpPr txBox="1">
            <a:spLocks/>
          </p:cNvSpPr>
          <p:nvPr/>
        </p:nvSpPr>
        <p:spPr>
          <a:xfrm>
            <a:off x="657463" y="970535"/>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buNone/>
            </a:pPr>
            <a:r>
              <a:rPr lang="ja-JP" altLang="en-US" sz="1600" b="1" dirty="0">
                <a:latin typeface="Arial" panose="020B0604020202020204" pitchFamily="34" charset="0"/>
                <a:ea typeface="游ゴシック" panose="020B0400000000000000" pitchFamily="50" charset="-128"/>
                <a:cs typeface="Arial" panose="020B0604020202020204" pitchFamily="34" charset="0"/>
              </a:rPr>
              <a:t>接点情報が自動的にツリー状に表示され、「どの部署の・誰に・いつ・社内の誰が」接点があるかを可視化。</a:t>
            </a:r>
          </a:p>
        </p:txBody>
      </p:sp>
      <p:sp>
        <p:nvSpPr>
          <p:cNvPr id="8" name="スライド番号プレースホルダー 7">
            <a:extLst>
              <a:ext uri="{FF2B5EF4-FFF2-40B4-BE49-F238E27FC236}">
                <a16:creationId xmlns:a16="http://schemas.microsoft.com/office/drawing/2014/main" id="{E9D629A1-8C6E-7410-01B9-3E9345C1F59A}"/>
              </a:ext>
            </a:extLst>
          </p:cNvPr>
          <p:cNvSpPr>
            <a:spLocks noGrp="1"/>
          </p:cNvSpPr>
          <p:nvPr>
            <p:ph type="sldNum" sz="quarter" idx="10"/>
          </p:nvPr>
        </p:nvSpPr>
        <p:spPr/>
        <p:txBody>
          <a:bodyPr/>
          <a:lstStyle/>
          <a:p>
            <a:fld id="{BC97076A-FE38-4902-A3BD-70DA550777B1}" type="slidenum">
              <a:rPr lang="ja-JP" altLang="en-US" smtClean="0"/>
              <a:pPr/>
              <a:t>23</a:t>
            </a:fld>
            <a:endParaRPr lang="ja-JP" altLang="en-US"/>
          </a:p>
        </p:txBody>
      </p:sp>
      <p:grpSp>
        <p:nvGrpSpPr>
          <p:cNvPr id="3" name="グループ化 2">
            <a:extLst>
              <a:ext uri="{FF2B5EF4-FFF2-40B4-BE49-F238E27FC236}">
                <a16:creationId xmlns:a16="http://schemas.microsoft.com/office/drawing/2014/main" id="{5167EA96-3CFF-0F86-AE42-1E99418348C7}"/>
              </a:ext>
            </a:extLst>
          </p:cNvPr>
          <p:cNvGrpSpPr/>
          <p:nvPr/>
        </p:nvGrpSpPr>
        <p:grpSpPr>
          <a:xfrm>
            <a:off x="1494433" y="2009672"/>
            <a:ext cx="8669365" cy="4848328"/>
            <a:chOff x="1494433" y="2009672"/>
            <a:chExt cx="8669365" cy="4848328"/>
          </a:xfrm>
        </p:grpSpPr>
        <p:grpSp>
          <p:nvGrpSpPr>
            <p:cNvPr id="10" name="グループ化 9">
              <a:extLst>
                <a:ext uri="{FF2B5EF4-FFF2-40B4-BE49-F238E27FC236}">
                  <a16:creationId xmlns:a16="http://schemas.microsoft.com/office/drawing/2014/main" id="{F71CD30D-80ED-6789-066C-56DF68419F75}"/>
                </a:ext>
              </a:extLst>
            </p:cNvPr>
            <p:cNvGrpSpPr/>
            <p:nvPr/>
          </p:nvGrpSpPr>
          <p:grpSpPr>
            <a:xfrm>
              <a:off x="1494433" y="2009672"/>
              <a:ext cx="8669365" cy="4848328"/>
              <a:chOff x="1954388" y="1617786"/>
              <a:chExt cx="7773981" cy="4347586"/>
            </a:xfrm>
          </p:grpSpPr>
          <p:grpSp>
            <p:nvGrpSpPr>
              <p:cNvPr id="12" name="グループ化 11">
                <a:extLst>
                  <a:ext uri="{FF2B5EF4-FFF2-40B4-BE49-F238E27FC236}">
                    <a16:creationId xmlns:a16="http://schemas.microsoft.com/office/drawing/2014/main" id="{0EDF89BF-CDB0-9E26-C259-FCCC383A9913}"/>
                  </a:ext>
                </a:extLst>
              </p:cNvPr>
              <p:cNvGrpSpPr/>
              <p:nvPr/>
            </p:nvGrpSpPr>
            <p:grpSpPr>
              <a:xfrm>
                <a:off x="1954388" y="1617786"/>
                <a:ext cx="7773981" cy="4347586"/>
                <a:chOff x="1954388" y="1617786"/>
                <a:chExt cx="7773981" cy="4347586"/>
              </a:xfrm>
            </p:grpSpPr>
            <p:grpSp>
              <p:nvGrpSpPr>
                <p:cNvPr id="14" name="グループ化 13">
                  <a:extLst>
                    <a:ext uri="{FF2B5EF4-FFF2-40B4-BE49-F238E27FC236}">
                      <a16:creationId xmlns:a16="http://schemas.microsoft.com/office/drawing/2014/main" id="{3CE40557-E12D-94D2-846D-6219E0FD1D5B}"/>
                    </a:ext>
                  </a:extLst>
                </p:cNvPr>
                <p:cNvGrpSpPr/>
                <p:nvPr/>
              </p:nvGrpSpPr>
              <p:grpSpPr>
                <a:xfrm>
                  <a:off x="1954388" y="1617786"/>
                  <a:ext cx="7773981" cy="4347586"/>
                  <a:chOff x="1954388" y="1617786"/>
                  <a:chExt cx="7773981" cy="4347586"/>
                </a:xfrm>
              </p:grpSpPr>
              <p:grpSp>
                <p:nvGrpSpPr>
                  <p:cNvPr id="16" name="グループ化 15">
                    <a:extLst>
                      <a:ext uri="{FF2B5EF4-FFF2-40B4-BE49-F238E27FC236}">
                        <a16:creationId xmlns:a16="http://schemas.microsoft.com/office/drawing/2014/main" id="{71733512-35F7-EC93-963C-C932E9381BAB}"/>
                      </a:ext>
                    </a:extLst>
                  </p:cNvPr>
                  <p:cNvGrpSpPr/>
                  <p:nvPr/>
                </p:nvGrpSpPr>
                <p:grpSpPr>
                  <a:xfrm>
                    <a:off x="1955969" y="1617786"/>
                    <a:ext cx="7772400" cy="4347586"/>
                    <a:chOff x="1955969" y="1617786"/>
                    <a:chExt cx="7772400" cy="4347586"/>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9F12492A-4C44-524D-ADBE-7E552EAC05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7034"/>
                    <a:stretch/>
                  </p:blipFill>
                  <p:spPr>
                    <a:xfrm>
                      <a:off x="1955969" y="1617786"/>
                      <a:ext cx="7772400" cy="4347586"/>
                    </a:xfrm>
                    <a:prstGeom prst="rect">
                      <a:avLst/>
                    </a:prstGeom>
                    <a:ln>
                      <a:solidFill>
                        <a:schemeClr val="bg1">
                          <a:lumMod val="65000"/>
                        </a:schemeClr>
                      </a:solidFill>
                    </a:ln>
                  </p:spPr>
                </p:pic>
                <p:sp>
                  <p:nvSpPr>
                    <p:cNvPr id="19" name="正方形/長方形 18">
                      <a:extLst>
                        <a:ext uri="{FF2B5EF4-FFF2-40B4-BE49-F238E27FC236}">
                          <a16:creationId xmlns:a16="http://schemas.microsoft.com/office/drawing/2014/main" id="{4A079B41-8161-1E3E-416C-D08DF6B5F700}"/>
                        </a:ext>
                      </a:extLst>
                    </p:cNvPr>
                    <p:cNvSpPr/>
                    <p:nvPr/>
                  </p:nvSpPr>
                  <p:spPr>
                    <a:xfrm>
                      <a:off x="7516906" y="2070847"/>
                      <a:ext cx="1008529" cy="349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pic>
                <p:nvPicPr>
                  <p:cNvPr id="17" name="図 16" descr="グラフィカル ユーザー インターフェイス, テキスト, アプリケーション, メール&#10;&#10;自動的に生成された説明">
                    <a:extLst>
                      <a:ext uri="{FF2B5EF4-FFF2-40B4-BE49-F238E27FC236}">
                        <a16:creationId xmlns:a16="http://schemas.microsoft.com/office/drawing/2014/main" id="{B9911D62-7128-A400-2EFB-CDEDF92B3A4E}"/>
                      </a:ext>
                    </a:extLst>
                  </p:cNvPr>
                  <p:cNvPicPr>
                    <a:picLocks noChangeAspect="1"/>
                  </p:cNvPicPr>
                  <p:nvPr/>
                </p:nvPicPr>
                <p:blipFill rotWithShape="1">
                  <a:blip r:embed="rId4">
                    <a:extLst>
                      <a:ext uri="{28A0092B-C50C-407E-A947-70E740481C1C}">
                        <a14:useLocalDpi xmlns:a14="http://schemas.microsoft.com/office/drawing/2010/main"/>
                      </a:ext>
                    </a:extLst>
                  </a:blip>
                  <a:srcRect b="19837"/>
                  <a:stretch/>
                </p:blipFill>
                <p:spPr>
                  <a:xfrm>
                    <a:off x="1954388" y="1919111"/>
                    <a:ext cx="1616714" cy="3959176"/>
                  </a:xfrm>
                  <a:prstGeom prst="rect">
                    <a:avLst/>
                  </a:prstGeom>
                  <a:ln>
                    <a:noFill/>
                  </a:ln>
                </p:spPr>
              </p:pic>
            </p:grpSp>
            <p:pic>
              <p:nvPicPr>
                <p:cNvPr id="15" name="図 14" descr="テーブル が含まれている画像&#10;&#10;自動的に生成された説明">
                  <a:extLst>
                    <a:ext uri="{FF2B5EF4-FFF2-40B4-BE49-F238E27FC236}">
                      <a16:creationId xmlns:a16="http://schemas.microsoft.com/office/drawing/2014/main" id="{2DD58DD0-3F94-05C4-BFA2-B08BFFC61B8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972704" y="3434751"/>
                  <a:ext cx="1593852" cy="2389741"/>
                </a:xfrm>
                <a:prstGeom prst="rect">
                  <a:avLst/>
                </a:prstGeom>
                <a:ln>
                  <a:noFill/>
                </a:ln>
              </p:spPr>
            </p:pic>
          </p:grpSp>
          <p:pic>
            <p:nvPicPr>
              <p:cNvPr id="13" name="図 12" descr="グラフィカル ユーザー インターフェイス, テキスト, アプリケーション, メール&#10;&#10;自動的に生成された説明">
                <a:extLst>
                  <a:ext uri="{FF2B5EF4-FFF2-40B4-BE49-F238E27FC236}">
                    <a16:creationId xmlns:a16="http://schemas.microsoft.com/office/drawing/2014/main" id="{F5C2211D-061D-5F45-DC73-4277F95B20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2874" t="52922"/>
              <a:stretch/>
            </p:blipFill>
            <p:spPr>
              <a:xfrm>
                <a:off x="3629024" y="3457575"/>
                <a:ext cx="5994569" cy="2466975"/>
              </a:xfrm>
              <a:prstGeom prst="rect">
                <a:avLst/>
              </a:prstGeom>
              <a:ln>
                <a:noFill/>
              </a:ln>
            </p:spPr>
          </p:pic>
        </p:grpSp>
        <p:pic>
          <p:nvPicPr>
            <p:cNvPr id="11" name="図 10" descr="グラフィカル ユーザー インターフェイス, アプリケーション, Web サイト&#10;&#10;自動的に生成された説明">
              <a:extLst>
                <a:ext uri="{FF2B5EF4-FFF2-40B4-BE49-F238E27FC236}">
                  <a16:creationId xmlns:a16="http://schemas.microsoft.com/office/drawing/2014/main" id="{CF883808-9170-828B-3456-72DAE22AB9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574" y="2376488"/>
              <a:ext cx="6764421" cy="1752600"/>
            </a:xfrm>
            <a:prstGeom prst="rect">
              <a:avLst/>
            </a:prstGeom>
            <a:ln>
              <a:noFill/>
            </a:ln>
          </p:spPr>
        </p:pic>
      </p:grpSp>
      <p:sp>
        <p:nvSpPr>
          <p:cNvPr id="20" name="四角形: 角を丸くする 10">
            <a:extLst>
              <a:ext uri="{FF2B5EF4-FFF2-40B4-BE49-F238E27FC236}">
                <a16:creationId xmlns:a16="http://schemas.microsoft.com/office/drawing/2014/main" id="{51F4D2D3-765C-6C94-3CA9-C1C237B4B11E}"/>
              </a:ext>
            </a:extLst>
          </p:cNvPr>
          <p:cNvSpPr/>
          <p:nvPr/>
        </p:nvSpPr>
        <p:spPr>
          <a:xfrm>
            <a:off x="4009293" y="5965372"/>
            <a:ext cx="2658702" cy="653142"/>
          </a:xfrm>
          <a:prstGeom prst="roundRect">
            <a:avLst>
              <a:gd name="adj" fmla="val 0"/>
            </a:avLst>
          </a:prstGeom>
          <a:noFill/>
          <a:ln w="25400" cmpd="sng" algn="ctr">
            <a:solidFill>
              <a:schemeClr val="accent6"/>
            </a:solidFill>
            <a:miter lim="800000"/>
            <a:headEnd/>
            <a:tailEnd/>
          </a:ln>
          <a:effectLst/>
        </p:spPr>
        <p:txBody>
          <a:bodyPr wrap="none" lIns="36000" tIns="0" rIns="36000" bIns="0" rtlCol="0" anchor="ctr"/>
          <a:lstStyle/>
          <a:p>
            <a:pPr algn="ctr"/>
            <a:endParaRPr kumimoji="1" lang="ja-JP" altLang="en-US" sz="1600" dirty="0">
              <a:solidFill>
                <a:schemeClr val="accent4"/>
              </a:solidFill>
              <a:latin typeface="Arial" panose="020B0604020202020204" pitchFamily="34" charset="0"/>
              <a:ea typeface="ヒラギノ角ゴ Pro W6" pitchFamily="34" charset="-128"/>
              <a:cs typeface="Arial" panose="020B0604020202020204" pitchFamily="34" charset="0"/>
            </a:endParaRPr>
          </a:p>
        </p:txBody>
      </p:sp>
      <p:sp>
        <p:nvSpPr>
          <p:cNvPr id="21" name="四角形: 角を丸くする 20">
            <a:extLst>
              <a:ext uri="{FF2B5EF4-FFF2-40B4-BE49-F238E27FC236}">
                <a16:creationId xmlns:a16="http://schemas.microsoft.com/office/drawing/2014/main" id="{CDDCD471-71C9-0BBB-2233-AE498901CA67}"/>
              </a:ext>
            </a:extLst>
          </p:cNvPr>
          <p:cNvSpPr/>
          <p:nvPr/>
        </p:nvSpPr>
        <p:spPr>
          <a:xfrm>
            <a:off x="3908637" y="4539879"/>
            <a:ext cx="2840506" cy="1055378"/>
          </a:xfrm>
          <a:prstGeom prst="roundRect">
            <a:avLst>
              <a:gd name="adj" fmla="val 0"/>
            </a:avLst>
          </a:prstGeom>
          <a:noFill/>
          <a:ln w="25400" cmpd="sng" algn="ctr">
            <a:solidFill>
              <a:schemeClr val="accent6"/>
            </a:solidFill>
            <a:miter lim="800000"/>
            <a:headEnd/>
            <a:tailEnd/>
          </a:ln>
          <a:effectLst/>
        </p:spPr>
        <p:txBody>
          <a:bodyPr wrap="none" lIns="36000" tIns="0" rIns="36000" bIns="0" rtlCol="0" anchor="ctr"/>
          <a:lstStyle/>
          <a:p>
            <a:pPr algn="ctr"/>
            <a:endParaRPr kumimoji="1" lang="ja-JP" altLang="en-US" sz="1600" dirty="0">
              <a:solidFill>
                <a:schemeClr val="accent4"/>
              </a:solidFill>
              <a:latin typeface="Arial" panose="020B0604020202020204" pitchFamily="34" charset="0"/>
              <a:ea typeface="ヒラギノ角ゴ Pro W6" pitchFamily="34" charset="-128"/>
              <a:cs typeface="Arial" panose="020B0604020202020204" pitchFamily="34" charset="0"/>
            </a:endParaRPr>
          </a:p>
        </p:txBody>
      </p:sp>
      <p:grpSp>
        <p:nvGrpSpPr>
          <p:cNvPr id="22" name="グループ化 21">
            <a:extLst>
              <a:ext uri="{FF2B5EF4-FFF2-40B4-BE49-F238E27FC236}">
                <a16:creationId xmlns:a16="http://schemas.microsoft.com/office/drawing/2014/main" id="{4FD91FFA-0653-710D-931D-F44FB61AB818}"/>
              </a:ext>
            </a:extLst>
          </p:cNvPr>
          <p:cNvGrpSpPr/>
          <p:nvPr/>
        </p:nvGrpSpPr>
        <p:grpSpPr>
          <a:xfrm>
            <a:off x="6849217" y="5065840"/>
            <a:ext cx="4254211" cy="1447217"/>
            <a:chOff x="5017249" y="5246950"/>
            <a:chExt cx="2248236" cy="499405"/>
          </a:xfrm>
        </p:grpSpPr>
        <p:sp>
          <p:nvSpPr>
            <p:cNvPr id="23" name="三角形 14">
              <a:extLst>
                <a:ext uri="{FF2B5EF4-FFF2-40B4-BE49-F238E27FC236}">
                  <a16:creationId xmlns:a16="http://schemas.microsoft.com/office/drawing/2014/main" id="{B88DC90D-C873-5C08-7184-51C369FAC663}"/>
                </a:ext>
              </a:extLst>
            </p:cNvPr>
            <p:cNvSpPr/>
            <p:nvPr/>
          </p:nvSpPr>
          <p:spPr>
            <a:xfrm rot="13237163">
              <a:off x="5160305" y="5438601"/>
              <a:ext cx="224817" cy="30775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panose="020B0604020202020204" pitchFamily="34" charset="0"/>
                <a:ea typeface="Yu Gothic"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6D6559BB-85B9-E0A7-C925-C0315AC9B32A}"/>
                </a:ext>
              </a:extLst>
            </p:cNvPr>
            <p:cNvSpPr txBox="1"/>
            <p:nvPr/>
          </p:nvSpPr>
          <p:spPr>
            <a:xfrm>
              <a:off x="5017249" y="5246950"/>
              <a:ext cx="2248236" cy="363203"/>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defRPr/>
              </a:pPr>
              <a:r>
                <a:rPr lang="ja-JP" altLang="en-US" sz="1400">
                  <a:solidFill>
                    <a:srgbClr val="004E98"/>
                  </a:solidFill>
                  <a:latin typeface="Arial" panose="020B0604020202020204" pitchFamily="34" charset="0"/>
                  <a:ea typeface="游ゴシック"/>
                  <a:cs typeface="Arial" panose="020B0604020202020204" pitchFamily="34" charset="0"/>
                </a:rPr>
                <a:t>接点がある場合、誰が接点を持ったのかを可視化</a:t>
              </a:r>
              <a:endParaRPr lang="ja-JP">
                <a:latin typeface="Arial" panose="020B0604020202020204" pitchFamily="34" charset="0"/>
                <a:cs typeface="Arial" panose="020B0604020202020204" pitchFamily="34" charset="0"/>
              </a:endParaRPr>
            </a:p>
            <a:p>
              <a:pPr>
                <a:defRPr/>
              </a:pPr>
              <a:r>
                <a:rPr kumimoji="1" lang="ja-JP" altLang="en-US" sz="1400" b="1" i="0" u="none" strike="noStrike" kern="1200" cap="none" spc="0" normalizeH="0" baseline="0" noProof="0">
                  <a:ln>
                    <a:noFill/>
                  </a:ln>
                  <a:solidFill>
                    <a:srgbClr val="004E98"/>
                  </a:solidFill>
                  <a:effectLst/>
                  <a:uLnTx/>
                  <a:uFillTx/>
                  <a:latin typeface="Arial" panose="020B0604020202020204" pitchFamily="34" charset="0"/>
                  <a:ea typeface="游ゴシック"/>
                  <a:cs typeface="Arial" panose="020B0604020202020204" pitchFamily="34" charset="0"/>
                </a:rPr>
                <a:t>キーパーソン</a:t>
              </a:r>
              <a:r>
                <a:rPr lang="ja-JP" altLang="en-US" sz="1400">
                  <a:solidFill>
                    <a:srgbClr val="004E98"/>
                  </a:solidFill>
                  <a:latin typeface="Arial" panose="020B0604020202020204" pitchFamily="34" charset="0"/>
                  <a:ea typeface="游ゴシック"/>
                  <a:cs typeface="Arial" panose="020B0604020202020204" pitchFamily="34" charset="0"/>
                </a:rPr>
                <a:t>への接点有無や</a:t>
              </a:r>
              <a:r>
                <a:rPr kumimoji="1" lang="ja-JP" altLang="en-US" sz="1400" b="1" i="0" u="none" strike="noStrike" kern="1200" cap="none" spc="0" normalizeH="0" baseline="0" noProof="0">
                  <a:ln>
                    <a:noFill/>
                  </a:ln>
                  <a:solidFill>
                    <a:srgbClr val="004E98"/>
                  </a:solidFill>
                  <a:effectLst/>
                  <a:uLnTx/>
                  <a:uFillTx/>
                  <a:latin typeface="Arial" panose="020B0604020202020204" pitchFamily="34" charset="0"/>
                  <a:ea typeface="游ゴシック"/>
                  <a:cs typeface="Arial" panose="020B0604020202020204" pitchFamily="34" charset="0"/>
                </a:rPr>
                <a:t>、新</a:t>
              </a:r>
              <a:r>
                <a:rPr lang="ja-JP" altLang="en-US" sz="1400">
                  <a:solidFill>
                    <a:srgbClr val="004E98"/>
                  </a:solidFill>
                  <a:latin typeface="Arial" panose="020B0604020202020204" pitchFamily="34" charset="0"/>
                  <a:ea typeface="游ゴシック"/>
                  <a:cs typeface="Arial" panose="020B0604020202020204" pitchFamily="34" charset="0"/>
                </a:rPr>
                <a:t>た</a:t>
              </a:r>
              <a:r>
                <a:rPr kumimoji="1" lang="ja-JP" altLang="en-US" sz="1400" b="1" i="0" u="none" strike="noStrike" kern="1200" cap="none" spc="0" normalizeH="0" baseline="0" noProof="0">
                  <a:ln>
                    <a:noFill/>
                  </a:ln>
                  <a:solidFill>
                    <a:srgbClr val="004E98"/>
                  </a:solidFill>
                  <a:effectLst/>
                  <a:uLnTx/>
                  <a:uFillTx/>
                  <a:latin typeface="Arial" panose="020B0604020202020204" pitchFamily="34" charset="0"/>
                  <a:ea typeface="游ゴシック"/>
                  <a:cs typeface="Arial" panose="020B0604020202020204" pitchFamily="34" charset="0"/>
                </a:rPr>
                <a:t>な部署</a:t>
              </a:r>
              <a:r>
                <a:rPr lang="ja-JP" altLang="en-US" sz="1400">
                  <a:solidFill>
                    <a:srgbClr val="004E98"/>
                  </a:solidFill>
                  <a:latin typeface="Arial" panose="020B0604020202020204" pitchFamily="34" charset="0"/>
                  <a:ea typeface="游ゴシック"/>
                  <a:cs typeface="Arial" panose="020B0604020202020204" pitchFamily="34" charset="0"/>
                </a:rPr>
                <a:t>へ</a:t>
              </a:r>
              <a:r>
                <a:rPr kumimoji="1" lang="ja-JP" altLang="en-US" sz="1400" b="1" i="0" u="none" strike="noStrike" kern="1200" cap="none" spc="0" normalizeH="0" baseline="0" noProof="0">
                  <a:ln>
                    <a:noFill/>
                  </a:ln>
                  <a:solidFill>
                    <a:srgbClr val="004E98"/>
                  </a:solidFill>
                  <a:effectLst/>
                  <a:uLnTx/>
                  <a:uFillTx/>
                  <a:latin typeface="Arial" panose="020B0604020202020204" pitchFamily="34" charset="0"/>
                  <a:ea typeface="游ゴシック"/>
                  <a:cs typeface="Arial" panose="020B0604020202020204" pitchFamily="34" charset="0"/>
                </a:rPr>
                <a:t>つながりを広げられているか</a:t>
              </a:r>
              <a:r>
                <a:rPr lang="ja-JP" altLang="en-US" sz="1400">
                  <a:solidFill>
                    <a:srgbClr val="004E98"/>
                  </a:solidFill>
                  <a:latin typeface="Arial" panose="020B0604020202020204" pitchFamily="34" charset="0"/>
                  <a:ea typeface="游ゴシック"/>
                  <a:cs typeface="Arial" panose="020B0604020202020204" pitchFamily="34" charset="0"/>
                </a:rPr>
                <a:t>、</a:t>
              </a:r>
              <a:r>
                <a:rPr kumimoji="1" lang="ja-JP" altLang="en-US" sz="1400" b="1" i="0" u="none" strike="noStrike" kern="1200" cap="none" spc="0" normalizeH="0" baseline="0" noProof="0">
                  <a:ln>
                    <a:noFill/>
                  </a:ln>
                  <a:solidFill>
                    <a:srgbClr val="004E98"/>
                  </a:solidFill>
                  <a:effectLst/>
                  <a:uLnTx/>
                  <a:uFillTx/>
                  <a:latin typeface="Arial" panose="020B0604020202020204" pitchFamily="34" charset="0"/>
                  <a:ea typeface="游ゴシック"/>
                  <a:cs typeface="Arial" panose="020B0604020202020204" pitchFamily="34" charset="0"/>
                </a:rPr>
                <a:t>など</a:t>
              </a:r>
              <a:r>
                <a:rPr lang="ja-JP" altLang="en-US" sz="1400">
                  <a:solidFill>
                    <a:srgbClr val="004E98"/>
                  </a:solidFill>
                  <a:latin typeface="Arial" panose="020B0604020202020204" pitchFamily="34" charset="0"/>
                  <a:ea typeface="游ゴシック"/>
                  <a:cs typeface="Arial" panose="020B0604020202020204" pitchFamily="34" charset="0"/>
                </a:rPr>
                <a:t>の</a:t>
              </a:r>
              <a:r>
                <a:rPr kumimoji="1" lang="ja-JP" altLang="en-US" sz="1400" b="1" i="0" u="none" strike="noStrike" kern="1200" cap="none" spc="0" normalizeH="0" baseline="0" noProof="0">
                  <a:ln>
                    <a:noFill/>
                  </a:ln>
                  <a:solidFill>
                    <a:srgbClr val="004E98"/>
                  </a:solidFill>
                  <a:effectLst/>
                  <a:uLnTx/>
                  <a:uFillTx/>
                  <a:latin typeface="Arial" panose="020B0604020202020204" pitchFamily="34" charset="0"/>
                  <a:ea typeface="游ゴシック"/>
                  <a:cs typeface="Arial" panose="020B0604020202020204" pitchFamily="34" charset="0"/>
                </a:rPr>
                <a:t>確認</a:t>
              </a:r>
              <a:r>
                <a:rPr lang="ja-JP" altLang="en-US" sz="1400">
                  <a:solidFill>
                    <a:srgbClr val="004E98"/>
                  </a:solidFill>
                  <a:latin typeface="Arial" panose="020B0604020202020204" pitchFamily="34" charset="0"/>
                  <a:ea typeface="游ゴシック"/>
                  <a:cs typeface="Arial" panose="020B0604020202020204" pitchFamily="34" charset="0"/>
                </a:rPr>
                <a:t>が</a:t>
              </a:r>
              <a:r>
                <a:rPr kumimoji="1" lang="ja-JP" altLang="en-US" sz="1400" b="1" i="0" u="none" strike="noStrike" kern="1200" cap="none" spc="0" normalizeH="0" baseline="0" noProof="0">
                  <a:ln>
                    <a:noFill/>
                  </a:ln>
                  <a:solidFill>
                    <a:srgbClr val="004E98"/>
                  </a:solidFill>
                  <a:effectLst/>
                  <a:uLnTx/>
                  <a:uFillTx/>
                  <a:latin typeface="Arial" panose="020B0604020202020204" pitchFamily="34" charset="0"/>
                  <a:ea typeface="游ゴシック"/>
                  <a:cs typeface="Arial" panose="020B0604020202020204" pitchFamily="34" charset="0"/>
                </a:rPr>
                <a:t>可能</a:t>
              </a:r>
              <a:endParaRPr lang="ja-JP" altLang="en-US" sz="1400">
                <a:solidFill>
                  <a:srgbClr val="004E98"/>
                </a:solidFill>
                <a:latin typeface="Arial" panose="020B0604020202020204" pitchFamily="34" charset="0"/>
                <a:ea typeface="游ゴシック"/>
                <a:cs typeface="Arial" panose="020B0604020202020204" pitchFamily="34" charset="0"/>
              </a:endParaRPr>
            </a:p>
          </p:txBody>
        </p:sp>
      </p:grpSp>
      <p:grpSp>
        <p:nvGrpSpPr>
          <p:cNvPr id="25" name="グループ化 24">
            <a:extLst>
              <a:ext uri="{FF2B5EF4-FFF2-40B4-BE49-F238E27FC236}">
                <a16:creationId xmlns:a16="http://schemas.microsoft.com/office/drawing/2014/main" id="{7355A7AF-83B9-9D7C-9693-2E7CE5AAC874}"/>
              </a:ext>
            </a:extLst>
          </p:cNvPr>
          <p:cNvGrpSpPr/>
          <p:nvPr/>
        </p:nvGrpSpPr>
        <p:grpSpPr>
          <a:xfrm>
            <a:off x="6269249" y="3405603"/>
            <a:ext cx="4181037" cy="1473088"/>
            <a:chOff x="5772176" y="5291704"/>
            <a:chExt cx="1485934" cy="508333"/>
          </a:xfrm>
        </p:grpSpPr>
        <p:sp>
          <p:nvSpPr>
            <p:cNvPr id="26" name="三角形 14">
              <a:extLst>
                <a:ext uri="{FF2B5EF4-FFF2-40B4-BE49-F238E27FC236}">
                  <a16:creationId xmlns:a16="http://schemas.microsoft.com/office/drawing/2014/main" id="{9365352A-CD0C-9826-CB16-59696150165C}"/>
                </a:ext>
              </a:extLst>
            </p:cNvPr>
            <p:cNvSpPr/>
            <p:nvPr/>
          </p:nvSpPr>
          <p:spPr>
            <a:xfrm rot="13157642">
              <a:off x="6043699" y="5527856"/>
              <a:ext cx="115543" cy="272181"/>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panose="020B0604020202020204" pitchFamily="34" charset="0"/>
                <a:ea typeface="Yu Gothic" charset="-128"/>
                <a:cs typeface="Arial" panose="020B0604020202020204" pitchFamily="34" charset="0"/>
              </a:endParaRPr>
            </a:p>
          </p:txBody>
        </p:sp>
        <p:sp>
          <p:nvSpPr>
            <p:cNvPr id="27" name="テキスト ボックス 26">
              <a:extLst>
                <a:ext uri="{FF2B5EF4-FFF2-40B4-BE49-F238E27FC236}">
                  <a16:creationId xmlns:a16="http://schemas.microsoft.com/office/drawing/2014/main" id="{CF6F9B9F-1920-4F6D-A0B5-45F347AD000B}"/>
                </a:ext>
              </a:extLst>
            </p:cNvPr>
            <p:cNvSpPr txBox="1"/>
            <p:nvPr/>
          </p:nvSpPr>
          <p:spPr>
            <a:xfrm>
              <a:off x="5772176" y="5291704"/>
              <a:ext cx="1485934" cy="338317"/>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7200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solidFill>
                    <a:srgbClr val="004E98"/>
                  </a:solidFill>
                  <a:latin typeface="Arial" panose="020B0604020202020204" pitchFamily="34" charset="0"/>
                  <a:ea typeface="游ゴシック" panose="020B0400000000000000" pitchFamily="50" charset="-128"/>
                  <a:cs typeface="Arial" panose="020B0604020202020204" pitchFamily="34" charset="0"/>
                </a:rPr>
                <a:t>DCD</a:t>
              </a:r>
              <a:r>
                <a:rPr lang="ja-JP" altLang="en-US" sz="1400" dirty="0">
                  <a:solidFill>
                    <a:srgbClr val="004E98"/>
                  </a:solidFill>
                  <a:latin typeface="Arial" panose="020B0604020202020204" pitchFamily="34" charset="0"/>
                  <a:ea typeface="游ゴシック" panose="020B0400000000000000" pitchFamily="50" charset="-128"/>
                  <a:cs typeface="Arial" panose="020B0604020202020204" pitchFamily="34" charset="0"/>
                </a:rPr>
                <a:t>情報</a:t>
              </a:r>
              <a:r>
                <a:rPr kumimoji="1" lang="ja-JP" altLang="en-US" sz="1400" b="1" i="0" u="none" strike="noStrike" kern="1200" cap="none" spc="0" normalizeH="0" baseline="0" noProof="0" dirty="0">
                  <a:ln>
                    <a:noFill/>
                  </a:ln>
                  <a:solidFill>
                    <a:srgbClr val="004E98"/>
                  </a:solidFill>
                  <a:effectLst/>
                  <a:uLnTx/>
                  <a:uFillTx/>
                  <a:latin typeface="Arial" panose="020B0604020202020204" pitchFamily="34" charset="0"/>
                  <a:ea typeface="游ゴシック" panose="020B0400000000000000" pitchFamily="50" charset="-128"/>
                  <a:cs typeface="Arial" panose="020B0604020202020204" pitchFamily="34" charset="0"/>
                </a:rPr>
                <a:t>、</a:t>
              </a:r>
              <a:r>
                <a:rPr kumimoji="1" lang="en-US" altLang="ja-JP" sz="1400" b="1" i="0" u="none" strike="noStrike" kern="1200" cap="none" spc="0" normalizeH="0" baseline="0" noProof="0" dirty="0" err="1">
                  <a:ln>
                    <a:noFill/>
                  </a:ln>
                  <a:solidFill>
                    <a:srgbClr val="004E98"/>
                  </a:solidFill>
                  <a:effectLst/>
                  <a:uLnTx/>
                  <a:uFillTx/>
                  <a:latin typeface="Arial" panose="020B0604020202020204" pitchFamily="34" charset="0"/>
                  <a:ea typeface="游ゴシック" panose="020B0400000000000000" pitchFamily="50" charset="-128"/>
                  <a:cs typeface="Arial" panose="020B0604020202020204" pitchFamily="34" charset="0"/>
                </a:rPr>
                <a:t>Sansan</a:t>
              </a:r>
              <a:r>
                <a:rPr kumimoji="1" lang="ja-JP" altLang="en-US" sz="1400" b="1" i="0" u="none" strike="noStrike" kern="1200" cap="none" spc="0" normalizeH="0" baseline="0" noProof="0" dirty="0">
                  <a:ln>
                    <a:noFill/>
                  </a:ln>
                  <a:solidFill>
                    <a:srgbClr val="004E98"/>
                  </a:solidFill>
                  <a:effectLst/>
                  <a:uLnTx/>
                  <a:uFillTx/>
                  <a:latin typeface="Arial" panose="020B0604020202020204" pitchFamily="34" charset="0"/>
                  <a:ea typeface="游ゴシック" panose="020B0400000000000000" pitchFamily="50" charset="-128"/>
                  <a:cs typeface="Arial" panose="020B0604020202020204" pitchFamily="34" charset="0"/>
                </a:rPr>
                <a:t>が独自に調査した公開情報をソースに未接触の人物として表示</a:t>
              </a:r>
              <a:endParaRPr kumimoji="1" lang="en-US" altLang="ja-JP" sz="1400" b="1" i="0" u="none" strike="noStrike" kern="1200" cap="none" spc="0" normalizeH="0" baseline="0" noProof="0" dirty="0">
                <a:ln>
                  <a:noFill/>
                </a:ln>
                <a:solidFill>
                  <a:srgbClr val="004E98"/>
                </a:solidFill>
                <a:effectLst/>
                <a:uLnTx/>
                <a:uFillTx/>
                <a:latin typeface="Arial" panose="020B0604020202020204" pitchFamily="34" charset="0"/>
                <a:ea typeface="游ゴシック" panose="020B0400000000000000" pitchFamily="50" charset="-128"/>
                <a:cs typeface="Arial" panose="020B0604020202020204" pitchFamily="34" charset="0"/>
              </a:endParaRPr>
            </a:p>
            <a:p>
              <a:pPr lvl="0">
                <a:defRPr/>
              </a:pPr>
              <a:r>
                <a:rPr lang="ja-JP" altLang="en-US" sz="1400" dirty="0">
                  <a:latin typeface="Arial" panose="020B0604020202020204" pitchFamily="34" charset="0"/>
                  <a:cs typeface="Arial" panose="020B0604020202020204" pitchFamily="34" charset="0"/>
                </a:rPr>
                <a:t>クリックすると公開プロフィールの確認が可能</a:t>
              </a:r>
              <a:endParaRPr kumimoji="1" lang="ja-JP" altLang="en-US" sz="1400" b="1" i="0" u="none" strike="noStrike" kern="1200" cap="none" spc="0" normalizeH="0" baseline="0" noProof="0" dirty="0">
                <a:ln>
                  <a:noFill/>
                </a:ln>
                <a:solidFill>
                  <a:srgbClr val="004E98"/>
                </a:solidFill>
                <a:effectLst/>
                <a:uLnTx/>
                <a:uFillTx/>
                <a:latin typeface="Arial" panose="020B0604020202020204" pitchFamily="34" charset="0"/>
                <a:ea typeface="游ゴシック" panose="020B0400000000000000" pitchFamily="50" charset="-128"/>
                <a:cs typeface="Arial" panose="020B0604020202020204" pitchFamily="34" charset="0"/>
              </a:endParaRPr>
            </a:p>
          </p:txBody>
        </p:sp>
      </p:grpSp>
      <p:sp>
        <p:nvSpPr>
          <p:cNvPr id="28" name="角丸四角形 27">
            <a:extLst>
              <a:ext uri="{FF2B5EF4-FFF2-40B4-BE49-F238E27FC236}">
                <a16:creationId xmlns:a16="http://schemas.microsoft.com/office/drawing/2014/main" id="{3F40464D-B849-A0E7-20F9-AD6B2B121420}"/>
              </a:ext>
            </a:extLst>
          </p:cNvPr>
          <p:cNvSpPr/>
          <p:nvPr/>
        </p:nvSpPr>
        <p:spPr>
          <a:xfrm>
            <a:off x="1484489" y="3315526"/>
            <a:ext cx="1812865" cy="472703"/>
          </a:xfrm>
          <a:prstGeom prst="roundRect">
            <a:avLst>
              <a:gd name="adj" fmla="val 0"/>
            </a:avLst>
          </a:prstGeom>
          <a:solidFill>
            <a:schemeClr val="accent6">
              <a:alpha val="10000"/>
            </a:scheme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Arial" panose="020B0604020202020204" pitchFamily="34" charset="0"/>
              <a:ea typeface="ＭＳ Ｐゴシック" pitchFamily="50" charset="-128"/>
              <a:cs typeface="Arial" panose="020B0604020202020204" pitchFamily="34" charset="0"/>
            </a:endParaRPr>
          </a:p>
        </p:txBody>
      </p:sp>
    </p:spTree>
    <p:extLst>
      <p:ext uri="{BB962C8B-B14F-4D97-AF65-F5344CB8AC3E}">
        <p14:creationId xmlns:p14="http://schemas.microsoft.com/office/powerpoint/2010/main" val="2395586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BA54A96D-4D51-6563-16D6-A67459A2C5F1}"/>
              </a:ext>
            </a:extLst>
          </p:cNvPr>
          <p:cNvGrpSpPr/>
          <p:nvPr/>
        </p:nvGrpSpPr>
        <p:grpSpPr>
          <a:xfrm>
            <a:off x="2286780" y="1816099"/>
            <a:ext cx="7618441" cy="4669367"/>
            <a:chOff x="2286780" y="1816099"/>
            <a:chExt cx="7618441" cy="4669367"/>
          </a:xfrm>
        </p:grpSpPr>
        <p:grpSp>
          <p:nvGrpSpPr>
            <p:cNvPr id="8" name="グループ化 7">
              <a:extLst>
                <a:ext uri="{FF2B5EF4-FFF2-40B4-BE49-F238E27FC236}">
                  <a16:creationId xmlns:a16="http://schemas.microsoft.com/office/drawing/2014/main" id="{091B9936-09E6-AB24-B21D-218ADAF7B168}"/>
                </a:ext>
              </a:extLst>
            </p:cNvPr>
            <p:cNvGrpSpPr/>
            <p:nvPr/>
          </p:nvGrpSpPr>
          <p:grpSpPr>
            <a:xfrm>
              <a:off x="2286780" y="1816099"/>
              <a:ext cx="7618441" cy="4669367"/>
              <a:chOff x="2286780" y="1816099"/>
              <a:chExt cx="7618441" cy="4669367"/>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E8554C56-97A4-313B-79FF-41EABAD767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780" y="1816099"/>
                <a:ext cx="7618441" cy="4669367"/>
              </a:xfrm>
              <a:prstGeom prst="rect">
                <a:avLst/>
              </a:prstGeom>
              <a:ln>
                <a:solidFill>
                  <a:schemeClr val="bg1">
                    <a:lumMod val="75000"/>
                  </a:schemeClr>
                </a:solidFill>
              </a:ln>
            </p:spPr>
          </p:pic>
          <p:sp>
            <p:nvSpPr>
              <p:cNvPr id="4" name="正方形/長方形 3">
                <a:extLst>
                  <a:ext uri="{FF2B5EF4-FFF2-40B4-BE49-F238E27FC236}">
                    <a16:creationId xmlns:a16="http://schemas.microsoft.com/office/drawing/2014/main" id="{6A4C4DC7-07C2-9AE1-5EFC-41A12D98D360}"/>
                  </a:ext>
                </a:extLst>
              </p:cNvPr>
              <p:cNvSpPr/>
              <p:nvPr/>
            </p:nvSpPr>
            <p:spPr>
              <a:xfrm>
                <a:off x="4066090" y="3737962"/>
                <a:ext cx="5738310" cy="2662838"/>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gr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EB30902A-1783-CD2E-0927-E824326B44E4}"/>
                </a:ext>
              </a:extLst>
            </p:cNvPr>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2292838" y="2100345"/>
              <a:ext cx="1573157" cy="3697940"/>
            </a:xfrm>
            <a:prstGeom prst="rect">
              <a:avLst/>
            </a:prstGeom>
          </p:spPr>
        </p:pic>
      </p:grpSp>
      <p:sp>
        <p:nvSpPr>
          <p:cNvPr id="2" name="タイトル 1">
            <a:extLst>
              <a:ext uri="{FF2B5EF4-FFF2-40B4-BE49-F238E27FC236}">
                <a16:creationId xmlns:a16="http://schemas.microsoft.com/office/drawing/2014/main" id="{19043572-B757-3826-0C74-58FEFDB8D231}"/>
              </a:ext>
            </a:extLst>
          </p:cNvPr>
          <p:cNvSpPr>
            <a:spLocks noGrp="1"/>
          </p:cNvSpPr>
          <p:nvPr>
            <p:ph type="title"/>
          </p:nvPr>
        </p:nvSpPr>
        <p:spPr/>
        <p:txBody>
          <a:bodyPr/>
          <a:lstStyle/>
          <a:p>
            <a:r>
              <a:rPr lang="ja-JP" altLang="en-US" dirty="0"/>
              <a:t>企業詳細　接点マップ その</a:t>
            </a:r>
            <a:r>
              <a:rPr lang="en-US" altLang="ja-JP" dirty="0"/>
              <a:t>1</a:t>
            </a:r>
            <a:endParaRPr kumimoji="1" lang="ja-JP" altLang="en-US" dirty="0"/>
          </a:p>
        </p:txBody>
      </p:sp>
      <p:sp>
        <p:nvSpPr>
          <p:cNvPr id="5" name="テキスト プレースホルダー 1">
            <a:extLst>
              <a:ext uri="{FF2B5EF4-FFF2-40B4-BE49-F238E27FC236}">
                <a16:creationId xmlns:a16="http://schemas.microsoft.com/office/drawing/2014/main" id="{49A473D5-89BF-2768-6536-E1894A5BF97A}"/>
              </a:ext>
            </a:extLst>
          </p:cNvPr>
          <p:cNvSpPr txBox="1">
            <a:spLocks/>
          </p:cNvSpPr>
          <p:nvPr/>
        </p:nvSpPr>
        <p:spPr>
          <a:xfrm>
            <a:off x="657463" y="999058"/>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buNone/>
            </a:pPr>
            <a:r>
              <a:rPr lang="ja-JP" altLang="en-US" sz="1600" b="1" dirty="0">
                <a:latin typeface="游ゴシック" panose="020B0400000000000000" pitchFamily="50" charset="-128"/>
                <a:ea typeface="游ゴシック" panose="020B0400000000000000" pitchFamily="50" charset="-128"/>
              </a:rPr>
              <a:t>「どの部署の・どの役職に・どのくらい多くの」 接点があるかを可視化。</a:t>
            </a:r>
          </a:p>
        </p:txBody>
      </p:sp>
      <p:sp>
        <p:nvSpPr>
          <p:cNvPr id="6" name="スライド番号プレースホルダー 5">
            <a:extLst>
              <a:ext uri="{FF2B5EF4-FFF2-40B4-BE49-F238E27FC236}">
                <a16:creationId xmlns:a16="http://schemas.microsoft.com/office/drawing/2014/main" id="{78ADC291-1A7E-0821-8EC5-1B0B56F95F7D}"/>
              </a:ext>
            </a:extLst>
          </p:cNvPr>
          <p:cNvSpPr>
            <a:spLocks noGrp="1"/>
          </p:cNvSpPr>
          <p:nvPr>
            <p:ph type="sldNum" sz="quarter" idx="10"/>
          </p:nvPr>
        </p:nvSpPr>
        <p:spPr/>
        <p:txBody>
          <a:bodyPr/>
          <a:lstStyle/>
          <a:p>
            <a:fld id="{BC97076A-FE38-4902-A3BD-70DA550777B1}" type="slidenum">
              <a:rPr lang="ja-JP" altLang="en-US" smtClean="0"/>
              <a:pPr/>
              <a:t>24</a:t>
            </a:fld>
            <a:endParaRPr lang="ja-JP" altLang="en-US"/>
          </a:p>
        </p:txBody>
      </p:sp>
      <p:sp>
        <p:nvSpPr>
          <p:cNvPr id="12" name="角丸四角形 11">
            <a:extLst>
              <a:ext uri="{FF2B5EF4-FFF2-40B4-BE49-F238E27FC236}">
                <a16:creationId xmlns:a16="http://schemas.microsoft.com/office/drawing/2014/main" id="{5799B2DF-720C-6798-ABE0-65B094E26508}"/>
              </a:ext>
            </a:extLst>
          </p:cNvPr>
          <p:cNvSpPr/>
          <p:nvPr/>
        </p:nvSpPr>
        <p:spPr>
          <a:xfrm>
            <a:off x="2266154" y="3288838"/>
            <a:ext cx="1621568" cy="331311"/>
          </a:xfrm>
          <a:prstGeom prst="roundRect">
            <a:avLst>
              <a:gd name="adj" fmla="val 0"/>
            </a:avLst>
          </a:prstGeom>
          <a:solidFill>
            <a:schemeClr val="accent6">
              <a:alpha val="10000"/>
            </a:scheme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1805813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FBCF383D-7362-C9B5-47D6-B18AD5774042}"/>
              </a:ext>
            </a:extLst>
          </p:cNvPr>
          <p:cNvGrpSpPr/>
          <p:nvPr/>
        </p:nvGrpSpPr>
        <p:grpSpPr>
          <a:xfrm>
            <a:off x="1993899" y="1540932"/>
            <a:ext cx="8386233" cy="5109891"/>
            <a:chOff x="1993899" y="1540932"/>
            <a:chExt cx="8386233" cy="5109891"/>
          </a:xfrm>
        </p:grpSpPr>
        <p:pic>
          <p:nvPicPr>
            <p:cNvPr id="7" name="図 6" descr="グラフィカル ユーザー インターフェイス, アプリケーション&#10;&#10;自動的に生成された説明">
              <a:extLst>
                <a:ext uri="{FF2B5EF4-FFF2-40B4-BE49-F238E27FC236}">
                  <a16:creationId xmlns:a16="http://schemas.microsoft.com/office/drawing/2014/main" id="{AE206DD1-007D-3571-052B-9EFB36991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3899" y="1540932"/>
              <a:ext cx="8386233" cy="5109891"/>
            </a:xfrm>
            <a:prstGeom prst="rect">
              <a:avLst/>
            </a:prstGeom>
            <a:ln>
              <a:solidFill>
                <a:schemeClr val="bg1">
                  <a:lumMod val="75000"/>
                </a:schemeClr>
              </a:solidFill>
            </a:ln>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68D0AC23-8F0A-7923-D781-B138022377B6}"/>
                </a:ext>
              </a:extLst>
            </p:cNvPr>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1997871" y="1844708"/>
              <a:ext cx="1738388" cy="4086340"/>
            </a:xfrm>
            <a:prstGeom prst="rect">
              <a:avLst/>
            </a:prstGeom>
          </p:spPr>
        </p:pic>
      </p:grpSp>
      <p:sp>
        <p:nvSpPr>
          <p:cNvPr id="2" name="タイトル 1">
            <a:extLst>
              <a:ext uri="{FF2B5EF4-FFF2-40B4-BE49-F238E27FC236}">
                <a16:creationId xmlns:a16="http://schemas.microsoft.com/office/drawing/2014/main" id="{5BBD72A4-626E-4F12-AD0F-43524DAB73C9}"/>
              </a:ext>
            </a:extLst>
          </p:cNvPr>
          <p:cNvSpPr>
            <a:spLocks noGrp="1"/>
          </p:cNvSpPr>
          <p:nvPr>
            <p:ph type="title"/>
          </p:nvPr>
        </p:nvSpPr>
        <p:spPr/>
        <p:txBody>
          <a:bodyPr/>
          <a:lstStyle/>
          <a:p>
            <a:r>
              <a:rPr lang="ja-JP" altLang="en-US" dirty="0"/>
              <a:t>企業詳細　接点マップ その</a:t>
            </a:r>
            <a:r>
              <a:rPr lang="en-US" altLang="ja-JP" dirty="0"/>
              <a:t>2</a:t>
            </a:r>
            <a:endParaRPr kumimoji="1" lang="ja-JP" altLang="en-US" dirty="0">
              <a:solidFill>
                <a:schemeClr val="tx1">
                  <a:lumMod val="20000"/>
                  <a:lumOff val="80000"/>
                </a:schemeClr>
              </a:solidFill>
            </a:endParaRPr>
          </a:p>
        </p:txBody>
      </p:sp>
      <p:sp>
        <p:nvSpPr>
          <p:cNvPr id="4" name="テキスト プレースホルダー 1">
            <a:extLst>
              <a:ext uri="{FF2B5EF4-FFF2-40B4-BE49-F238E27FC236}">
                <a16:creationId xmlns:a16="http://schemas.microsoft.com/office/drawing/2014/main" id="{ACE276B1-3427-417D-AE4E-D7BFC01BF0D8}"/>
              </a:ext>
            </a:extLst>
          </p:cNvPr>
          <p:cNvSpPr txBox="1">
            <a:spLocks/>
          </p:cNvSpPr>
          <p:nvPr/>
        </p:nvSpPr>
        <p:spPr>
          <a:xfrm>
            <a:off x="657463" y="999058"/>
            <a:ext cx="10646106" cy="5041770"/>
          </a:xfrm>
          <a:prstGeom prst="rect">
            <a:avLst/>
          </a:prstGeom>
        </p:spPr>
        <p:txBody>
          <a:bodyPr>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buNone/>
            </a:pPr>
            <a:r>
              <a:rPr lang="ja-JP" altLang="en-US" sz="1600" b="1" dirty="0">
                <a:latin typeface="游ゴシック" panose="020B0400000000000000" pitchFamily="50" charset="-128"/>
                <a:ea typeface="游ゴシック" panose="020B0400000000000000" pitchFamily="50" charset="-128"/>
              </a:rPr>
              <a:t>「どの部署の・どの役職に・どのくらい多くの」 接点があるかを可視化。</a:t>
            </a:r>
          </a:p>
        </p:txBody>
      </p:sp>
      <p:sp>
        <p:nvSpPr>
          <p:cNvPr id="11" name="正方形/長方形 10">
            <a:extLst>
              <a:ext uri="{FF2B5EF4-FFF2-40B4-BE49-F238E27FC236}">
                <a16:creationId xmlns:a16="http://schemas.microsoft.com/office/drawing/2014/main" id="{D0318E20-0CEC-2AF8-4C76-6639506E2538}"/>
              </a:ext>
            </a:extLst>
          </p:cNvPr>
          <p:cNvSpPr/>
          <p:nvPr/>
        </p:nvSpPr>
        <p:spPr>
          <a:xfrm>
            <a:off x="6334364" y="4544649"/>
            <a:ext cx="593974" cy="202956"/>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13" name="正方形/長方形 12">
            <a:extLst>
              <a:ext uri="{FF2B5EF4-FFF2-40B4-BE49-F238E27FC236}">
                <a16:creationId xmlns:a16="http://schemas.microsoft.com/office/drawing/2014/main" id="{F2E7BD9E-1582-F4D2-4E94-433D9722DB37}"/>
              </a:ext>
            </a:extLst>
          </p:cNvPr>
          <p:cNvSpPr/>
          <p:nvPr/>
        </p:nvSpPr>
        <p:spPr>
          <a:xfrm>
            <a:off x="8673103" y="5523037"/>
            <a:ext cx="578601" cy="508568"/>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6" name="スライド番号プレースホルダー 5">
            <a:extLst>
              <a:ext uri="{FF2B5EF4-FFF2-40B4-BE49-F238E27FC236}">
                <a16:creationId xmlns:a16="http://schemas.microsoft.com/office/drawing/2014/main" id="{92D0281C-BC71-145C-7436-673BACD59E1D}"/>
              </a:ext>
            </a:extLst>
          </p:cNvPr>
          <p:cNvSpPr>
            <a:spLocks noGrp="1"/>
          </p:cNvSpPr>
          <p:nvPr>
            <p:ph type="sldNum" sz="quarter" idx="10"/>
          </p:nvPr>
        </p:nvSpPr>
        <p:spPr/>
        <p:txBody>
          <a:bodyPr/>
          <a:lstStyle/>
          <a:p>
            <a:fld id="{BC97076A-FE38-4902-A3BD-70DA550777B1}" type="slidenum">
              <a:rPr lang="ja-JP" altLang="en-US" smtClean="0"/>
              <a:pPr/>
              <a:t>25</a:t>
            </a:fld>
            <a:endParaRPr lang="ja-JP" altLang="en-US"/>
          </a:p>
        </p:txBody>
      </p:sp>
      <p:sp>
        <p:nvSpPr>
          <p:cNvPr id="9" name="角丸四角形 8">
            <a:extLst>
              <a:ext uri="{FF2B5EF4-FFF2-40B4-BE49-F238E27FC236}">
                <a16:creationId xmlns:a16="http://schemas.microsoft.com/office/drawing/2014/main" id="{3818B855-3D40-F81B-4A89-850D1C1A6DE5}"/>
              </a:ext>
            </a:extLst>
          </p:cNvPr>
          <p:cNvSpPr/>
          <p:nvPr/>
        </p:nvSpPr>
        <p:spPr>
          <a:xfrm>
            <a:off x="1981020" y="3195484"/>
            <a:ext cx="1745406" cy="336175"/>
          </a:xfrm>
          <a:prstGeom prst="roundRect">
            <a:avLst>
              <a:gd name="adj" fmla="val 0"/>
            </a:avLst>
          </a:prstGeom>
          <a:solidFill>
            <a:schemeClr val="accent6">
              <a:alpha val="10000"/>
            </a:scheme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ＭＳ Ｐゴシック" pitchFamily="50" charset="-128"/>
              <a:ea typeface="ＭＳ Ｐゴシック" pitchFamily="50" charset="-128"/>
            </a:endParaRPr>
          </a:p>
        </p:txBody>
      </p:sp>
    </p:spTree>
    <p:extLst>
      <p:ext uri="{BB962C8B-B14F-4D97-AF65-F5344CB8AC3E}">
        <p14:creationId xmlns:p14="http://schemas.microsoft.com/office/powerpoint/2010/main" val="710320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996BE3-2135-D845-828E-2B6B82B76DA9}"/>
              </a:ext>
            </a:extLst>
          </p:cNvPr>
          <p:cNvSpPr>
            <a:spLocks noGrp="1"/>
          </p:cNvSpPr>
          <p:nvPr>
            <p:ph type="ctrTitle"/>
          </p:nvPr>
        </p:nvSpPr>
        <p:spPr/>
        <p:txBody>
          <a:bodyPr/>
          <a:lstStyle/>
          <a:p>
            <a:r>
              <a:rPr lang="ja-JP" altLang="en-US" dirty="0"/>
              <a:t>スマートフォンアプリ</a:t>
            </a:r>
            <a:r>
              <a:rPr kumimoji="1" lang="ja-JP" altLang="en-US" dirty="0"/>
              <a:t>活用</a:t>
            </a:r>
          </a:p>
        </p:txBody>
      </p:sp>
    </p:spTree>
    <p:extLst>
      <p:ext uri="{BB962C8B-B14F-4D97-AF65-F5344CB8AC3E}">
        <p14:creationId xmlns:p14="http://schemas.microsoft.com/office/powerpoint/2010/main" val="177733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a:extLst>
              <a:ext uri="{FF2B5EF4-FFF2-40B4-BE49-F238E27FC236}">
                <a16:creationId xmlns:a16="http://schemas.microsoft.com/office/drawing/2014/main" id="{013DC35B-3A61-EC47-BBEF-B442D328E737}"/>
              </a:ext>
            </a:extLst>
          </p:cNvPr>
          <p:cNvSpPr>
            <a:spLocks noGrp="1"/>
          </p:cNvSpPr>
          <p:nvPr>
            <p:ph type="title"/>
          </p:nvPr>
        </p:nvSpPr>
        <p:spPr/>
        <p:txBody>
          <a:bodyPr/>
          <a:lstStyle/>
          <a:p>
            <a:r>
              <a:rPr kumimoji="1" lang="ja-JP" altLang="en-US"/>
              <a:t>ログイン</a:t>
            </a:r>
          </a:p>
        </p:txBody>
      </p:sp>
      <p:sp>
        <p:nvSpPr>
          <p:cNvPr id="12" name="テキスト プレースホルダー 11">
            <a:extLst>
              <a:ext uri="{FF2B5EF4-FFF2-40B4-BE49-F238E27FC236}">
                <a16:creationId xmlns:a16="http://schemas.microsoft.com/office/drawing/2014/main" id="{73BADEF2-9DF1-2646-9E59-E08A47022531}"/>
              </a:ext>
            </a:extLst>
          </p:cNvPr>
          <p:cNvSpPr>
            <a:spLocks noGrp="1"/>
          </p:cNvSpPr>
          <p:nvPr>
            <p:ph type="body" sz="quarter" idx="4294967295"/>
          </p:nvPr>
        </p:nvSpPr>
        <p:spPr>
          <a:xfrm>
            <a:off x="585882" y="1178548"/>
            <a:ext cx="6067031" cy="920750"/>
          </a:xfrm>
        </p:spPr>
        <p:txBody>
          <a:bodyPr>
            <a:normAutofit/>
          </a:bodyPr>
          <a:lstStyle/>
          <a:p>
            <a:pPr marL="72000" indent="0">
              <a:lnSpc>
                <a:spcPts val="1800"/>
              </a:lnSpc>
              <a:buNone/>
            </a:pPr>
            <a:r>
              <a:rPr kumimoji="1" lang="ja-JP" altLang="en-US" sz="1600" b="1" dirty="0">
                <a:solidFill>
                  <a:schemeClr val="tx1"/>
                </a:solidFill>
                <a:latin typeface="+mj-lt"/>
                <a:ea typeface="Yu Gothic" panose="020B0400000000000000" pitchFamily="34" charset="-128"/>
              </a:rPr>
              <a:t>ログイン情報は</a:t>
            </a:r>
            <a:r>
              <a:rPr kumimoji="1" lang="en-US" altLang="ja-JP" sz="1600" b="1" dirty="0">
                <a:solidFill>
                  <a:schemeClr val="tx1"/>
                </a:solidFill>
                <a:latin typeface="+mj-lt"/>
                <a:ea typeface="Yu Gothic" panose="020B0400000000000000" pitchFamily="34" charset="-128"/>
              </a:rPr>
              <a:t>PC</a:t>
            </a:r>
            <a:r>
              <a:rPr kumimoji="1" lang="ja-JP" altLang="en-US" sz="1600" b="1" dirty="0">
                <a:solidFill>
                  <a:schemeClr val="tx1"/>
                </a:solidFill>
                <a:latin typeface="+mj-lt"/>
                <a:ea typeface="Yu Gothic" panose="020B0400000000000000" pitchFamily="34" charset="-128"/>
              </a:rPr>
              <a:t>と同じ</a:t>
            </a:r>
            <a:r>
              <a:rPr lang="ja-JP" altLang="en-US" sz="1600" b="1" dirty="0">
                <a:solidFill>
                  <a:schemeClr val="tx1"/>
                </a:solidFill>
                <a:latin typeface="+mj-lt"/>
                <a:ea typeface="Yu Gothic" panose="020B0400000000000000" pitchFamily="34" charset="-128"/>
              </a:rPr>
              <a:t>です。</a:t>
            </a:r>
            <a:endParaRPr kumimoji="1" lang="ja-JP" altLang="en-US" sz="1600" b="1" dirty="0">
              <a:solidFill>
                <a:schemeClr val="tx1"/>
              </a:solidFill>
              <a:latin typeface="+mj-lt"/>
              <a:ea typeface="Yu Gothic" panose="020B0400000000000000" pitchFamily="34" charset="-128"/>
            </a:endParaRPr>
          </a:p>
        </p:txBody>
      </p:sp>
      <p:cxnSp>
        <p:nvCxnSpPr>
          <p:cNvPr id="7" name="直線コネクタ 6">
            <a:extLst>
              <a:ext uri="{FF2B5EF4-FFF2-40B4-BE49-F238E27FC236}">
                <a16:creationId xmlns:a16="http://schemas.microsoft.com/office/drawing/2014/main" id="{0A6CD943-78CF-2E48-8CCB-C483CB1EB85A}"/>
              </a:ext>
            </a:extLst>
          </p:cNvPr>
          <p:cNvCxnSpPr>
            <a:cxnSpLocks/>
          </p:cNvCxnSpPr>
          <p:nvPr/>
        </p:nvCxnSpPr>
        <p:spPr>
          <a:xfrm>
            <a:off x="5286232" y="3639457"/>
            <a:ext cx="589615" cy="0"/>
          </a:xfrm>
          <a:prstGeom prst="line">
            <a:avLst/>
          </a:prstGeom>
          <a:ln w="38100">
            <a:solidFill>
              <a:schemeClr val="accent3">
                <a:lumMod val="75000"/>
              </a:schemeClr>
            </a:solidFill>
            <a:prstDash val="solid"/>
            <a:headEnd type="none"/>
            <a:tailEnd type="triangle" w="lg" len="med"/>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4E6EA6A4-628B-B146-90B1-004ADE0DCCD5}"/>
              </a:ext>
            </a:extLst>
          </p:cNvPr>
          <p:cNvGrpSpPr/>
          <p:nvPr/>
        </p:nvGrpSpPr>
        <p:grpSpPr>
          <a:xfrm>
            <a:off x="3430461" y="2966931"/>
            <a:ext cx="1381908" cy="1381907"/>
            <a:chOff x="1434937" y="3888849"/>
            <a:chExt cx="884255" cy="884254"/>
          </a:xfrm>
        </p:grpSpPr>
        <p:pic>
          <p:nvPicPr>
            <p:cNvPr id="9" name="図 8">
              <a:extLst>
                <a:ext uri="{FF2B5EF4-FFF2-40B4-BE49-F238E27FC236}">
                  <a16:creationId xmlns:a16="http://schemas.microsoft.com/office/drawing/2014/main" id="{CDA0FB77-F7B7-7041-9EF9-F8D50CF0FB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6193" y="3966921"/>
              <a:ext cx="692663" cy="761497"/>
            </a:xfrm>
            <a:prstGeom prst="rect">
              <a:avLst/>
            </a:prstGeom>
          </p:spPr>
        </p:pic>
        <p:sp>
          <p:nvSpPr>
            <p:cNvPr id="10" name="角丸四角形 9">
              <a:extLst>
                <a:ext uri="{FF2B5EF4-FFF2-40B4-BE49-F238E27FC236}">
                  <a16:creationId xmlns:a16="http://schemas.microsoft.com/office/drawing/2014/main" id="{058A045A-DDE2-DD4B-9E82-84024A519BF3}"/>
                </a:ext>
              </a:extLst>
            </p:cNvPr>
            <p:cNvSpPr/>
            <p:nvPr/>
          </p:nvSpPr>
          <p:spPr>
            <a:xfrm>
              <a:off x="1434937" y="3888849"/>
              <a:ext cx="884255" cy="884254"/>
            </a:xfrm>
            <a:prstGeom prst="roundRect">
              <a:avLst>
                <a:gd name="adj" fmla="val 16667"/>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grpSp>
      <p:pic>
        <p:nvPicPr>
          <p:cNvPr id="13" name="図 12">
            <a:extLst>
              <a:ext uri="{FF2B5EF4-FFF2-40B4-BE49-F238E27FC236}">
                <a16:creationId xmlns:a16="http://schemas.microsoft.com/office/drawing/2014/main" id="{736F8B71-7582-D042-BE82-1836CF9D410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5002" y="967616"/>
            <a:ext cx="2603500" cy="5485720"/>
          </a:xfrm>
          <a:prstGeom prst="rect">
            <a:avLst/>
          </a:prstGeom>
        </p:spPr>
      </p:pic>
      <p:sp>
        <p:nvSpPr>
          <p:cNvPr id="4" name="スライド番号プレースホルダー 3">
            <a:extLst>
              <a:ext uri="{FF2B5EF4-FFF2-40B4-BE49-F238E27FC236}">
                <a16:creationId xmlns:a16="http://schemas.microsoft.com/office/drawing/2014/main" id="{067F8DC9-D1BD-4D3A-34B4-2654A059C2F7}"/>
              </a:ext>
            </a:extLst>
          </p:cNvPr>
          <p:cNvSpPr>
            <a:spLocks noGrp="1"/>
          </p:cNvSpPr>
          <p:nvPr>
            <p:ph type="sldNum" sz="quarter" idx="10"/>
          </p:nvPr>
        </p:nvSpPr>
        <p:spPr/>
        <p:txBody>
          <a:bodyPr/>
          <a:lstStyle/>
          <a:p>
            <a:fld id="{BC97076A-FE38-4902-A3BD-70DA550777B1}" type="slidenum">
              <a:rPr lang="ja-JP" altLang="en-US" smtClean="0"/>
              <a:pPr/>
              <a:t>27</a:t>
            </a:fld>
            <a:endParaRPr lang="ja-JP" altLang="en-US"/>
          </a:p>
        </p:txBody>
      </p:sp>
    </p:spTree>
    <p:extLst>
      <p:ext uri="{BB962C8B-B14F-4D97-AF65-F5344CB8AC3E}">
        <p14:creationId xmlns:p14="http://schemas.microsoft.com/office/powerpoint/2010/main" val="371032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E6DF8A7-9941-3D4E-8DB8-F0876A5C7524}"/>
              </a:ext>
            </a:extLst>
          </p:cNvPr>
          <p:cNvSpPr txBox="1"/>
          <p:nvPr/>
        </p:nvSpPr>
        <p:spPr>
          <a:xfrm>
            <a:off x="1777789" y="5912621"/>
            <a:ext cx="8638904" cy="307777"/>
          </a:xfrm>
          <a:prstGeom prst="rect">
            <a:avLst/>
          </a:prstGeom>
        </p:spPr>
        <p:txBody>
          <a:bodyPr vert="horz" wrap="none" lIns="91440" tIns="45720" rIns="91440" bIns="45720" rtlCol="0">
            <a:spAutoFit/>
          </a:bodyPr>
          <a:lstStyle/>
          <a:p>
            <a:pPr algn="ctr">
              <a:spcBef>
                <a:spcPts val="800"/>
              </a:spcBef>
            </a:pPr>
            <a:r>
              <a:rPr kumimoji="1" lang="ja-JP" altLang="en-US" sz="1400" b="1" dirty="0">
                <a:latin typeface="Yu Gothic" panose="020B0400000000000000" pitchFamily="34" charset="-128"/>
                <a:ea typeface="Yu Gothic" panose="020B0400000000000000" pitchFamily="34" charset="-128"/>
                <a:cs typeface="Yu Gothic" charset="-128"/>
              </a:rPr>
              <a:t>動画ページが開かない場合は、下記の</a:t>
            </a:r>
            <a:r>
              <a:rPr kumimoji="1" lang="en-US" altLang="ja-JP" sz="1400" b="1" dirty="0">
                <a:latin typeface="Yu Gothic" panose="020B0400000000000000" pitchFamily="34" charset="-128"/>
                <a:ea typeface="Yu Gothic" panose="020B0400000000000000" pitchFamily="34" charset="-128"/>
                <a:cs typeface="Yu Gothic" charset="-128"/>
              </a:rPr>
              <a:t>URL</a:t>
            </a:r>
            <a:r>
              <a:rPr kumimoji="1" lang="ja-JP" altLang="en-US" sz="1400" b="1" dirty="0">
                <a:latin typeface="Yu Gothic" panose="020B0400000000000000" pitchFamily="34" charset="-128"/>
                <a:ea typeface="Yu Gothic" panose="020B0400000000000000" pitchFamily="34" charset="-128"/>
                <a:cs typeface="Yu Gothic" charset="-128"/>
              </a:rPr>
              <a:t>をコピーしてブラウザのアドレスバーへ貼り付けてください。</a:t>
            </a:r>
          </a:p>
        </p:txBody>
      </p:sp>
      <p:sp>
        <p:nvSpPr>
          <p:cNvPr id="7" name="テキスト ボックス 6">
            <a:extLst>
              <a:ext uri="{FF2B5EF4-FFF2-40B4-BE49-F238E27FC236}">
                <a16:creationId xmlns:a16="http://schemas.microsoft.com/office/drawing/2014/main" id="{08CD9ED1-4DE4-A949-8F66-C3ACA093A868}"/>
              </a:ext>
            </a:extLst>
          </p:cNvPr>
          <p:cNvSpPr txBox="1"/>
          <p:nvPr/>
        </p:nvSpPr>
        <p:spPr>
          <a:xfrm>
            <a:off x="4455605" y="6230759"/>
            <a:ext cx="3130985" cy="338554"/>
          </a:xfrm>
          <a:prstGeom prst="rect">
            <a:avLst/>
          </a:prstGeom>
        </p:spPr>
        <p:txBody>
          <a:bodyPr vert="horz" wrap="none" lIns="91440" tIns="45720" rIns="91440" bIns="45720" rtlCol="0">
            <a:spAutoFit/>
          </a:bodyPr>
          <a:lstStyle/>
          <a:p>
            <a:r>
              <a:rPr lang="en" altLang="ja-JP" sz="1600" spc="100" dirty="0">
                <a:solidFill>
                  <a:schemeClr val="accent1"/>
                </a:solidFill>
                <a:ea typeface="Helvetica Neue Medium" panose="02000503000000020004" pitchFamily="2" charset="0"/>
                <a:cs typeface="Helvetica Neue Medium" panose="02000503000000020004" pitchFamily="2" charset="0"/>
              </a:rPr>
              <a:t>https://bcove.video/2LgeR68</a:t>
            </a:r>
            <a:endParaRPr lang="ja-JP" altLang="en-US" sz="1600" spc="100" dirty="0">
              <a:solidFill>
                <a:schemeClr val="accent1"/>
              </a:solidFill>
              <a:cs typeface="Helvetica Neue Medium" panose="02000503000000020004" pitchFamily="2" charset="0"/>
            </a:endParaRPr>
          </a:p>
        </p:txBody>
      </p:sp>
      <p:pic>
        <p:nvPicPr>
          <p:cNvPr id="18" name="図 17">
            <a:hlinkClick r:id="rId3"/>
            <a:extLst>
              <a:ext uri="{FF2B5EF4-FFF2-40B4-BE49-F238E27FC236}">
                <a16:creationId xmlns:a16="http://schemas.microsoft.com/office/drawing/2014/main" id="{926F3DB5-B981-5049-A9A8-8CE39C0B52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92043" y="1277256"/>
            <a:ext cx="8007914" cy="4488119"/>
          </a:xfrm>
          <a:prstGeom prst="rect">
            <a:avLst/>
          </a:prstGeom>
          <a:ln>
            <a:solidFill>
              <a:schemeClr val="bg1">
                <a:lumMod val="75000"/>
              </a:schemeClr>
            </a:solidFill>
          </a:ln>
        </p:spPr>
      </p:pic>
      <p:sp>
        <p:nvSpPr>
          <p:cNvPr id="16" name="タイトル 15">
            <a:extLst>
              <a:ext uri="{FF2B5EF4-FFF2-40B4-BE49-F238E27FC236}">
                <a16:creationId xmlns:a16="http://schemas.microsoft.com/office/drawing/2014/main" id="{19EE6FE9-649A-CC4A-A3C1-D8EF951F3FAF}"/>
              </a:ext>
            </a:extLst>
          </p:cNvPr>
          <p:cNvSpPr>
            <a:spLocks noGrp="1"/>
          </p:cNvSpPr>
          <p:nvPr>
            <p:ph type="title"/>
          </p:nvPr>
        </p:nvSpPr>
        <p:spPr/>
        <p:txBody>
          <a:bodyPr/>
          <a:lstStyle/>
          <a:p>
            <a:r>
              <a:rPr lang="ja-JP" altLang="en-US"/>
              <a:t>動画をご覧ください</a:t>
            </a:r>
          </a:p>
        </p:txBody>
      </p:sp>
      <p:sp>
        <p:nvSpPr>
          <p:cNvPr id="4" name="スライド番号プレースホルダー 3">
            <a:extLst>
              <a:ext uri="{FF2B5EF4-FFF2-40B4-BE49-F238E27FC236}">
                <a16:creationId xmlns:a16="http://schemas.microsoft.com/office/drawing/2014/main" id="{27AC98F4-3763-A1BC-6F42-85EA2221A3F0}"/>
              </a:ext>
            </a:extLst>
          </p:cNvPr>
          <p:cNvSpPr>
            <a:spLocks noGrp="1"/>
          </p:cNvSpPr>
          <p:nvPr>
            <p:ph type="sldNum" sz="quarter" idx="10"/>
          </p:nvPr>
        </p:nvSpPr>
        <p:spPr/>
        <p:txBody>
          <a:bodyPr/>
          <a:lstStyle/>
          <a:p>
            <a:fld id="{BC97076A-FE38-4902-A3BD-70DA550777B1}" type="slidenum">
              <a:rPr lang="ja-JP" altLang="en-US" smtClean="0"/>
              <a:pPr/>
              <a:t>28</a:t>
            </a:fld>
            <a:endParaRPr lang="ja-JP" altLang="en-US"/>
          </a:p>
        </p:txBody>
      </p:sp>
    </p:spTree>
    <p:extLst>
      <p:ext uri="{BB962C8B-B14F-4D97-AF65-F5344CB8AC3E}">
        <p14:creationId xmlns:p14="http://schemas.microsoft.com/office/powerpoint/2010/main" val="305510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322FB38-6267-DF0E-47F8-85986DA6FE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7054" y="1747805"/>
            <a:ext cx="7332334" cy="4519768"/>
          </a:xfrm>
          <a:prstGeom prst="rect">
            <a:avLst/>
          </a:prstGeom>
        </p:spPr>
      </p:pic>
      <p:sp>
        <p:nvSpPr>
          <p:cNvPr id="9" name="コンテンツ プレースホルダー 4">
            <a:extLst>
              <a:ext uri="{FF2B5EF4-FFF2-40B4-BE49-F238E27FC236}">
                <a16:creationId xmlns:a16="http://schemas.microsoft.com/office/drawing/2014/main" id="{29739336-F737-E045-A476-27E656514E9C}"/>
              </a:ext>
            </a:extLst>
          </p:cNvPr>
          <p:cNvSpPr txBox="1">
            <a:spLocks/>
          </p:cNvSpPr>
          <p:nvPr/>
        </p:nvSpPr>
        <p:spPr>
          <a:xfrm>
            <a:off x="657464" y="1120984"/>
            <a:ext cx="10422912" cy="723691"/>
          </a:xfrm>
          <a:prstGeom prst="rect">
            <a:avLst/>
          </a:prstGeom>
        </p:spPr>
        <p:txBody>
          <a:bodyPr anchor="t">
            <a:noAutofit/>
          </a:bodyPr>
          <a:lstStyle>
            <a:lvl1pPr marL="360000" indent="-288000" algn="l" defTabSz="914400" rtl="0" eaLnBrk="1" latinLnBrk="0" hangingPunct="1">
              <a:lnSpc>
                <a:spcPct val="130000"/>
              </a:lnSpc>
              <a:spcBef>
                <a:spcPts val="1400"/>
              </a:spcBef>
              <a:buClr>
                <a:schemeClr val="tx2"/>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tx2"/>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tx2"/>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tx2"/>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tx2"/>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2660"/>
              </a:lnSpc>
              <a:spcBef>
                <a:spcPts val="1800"/>
              </a:spcBef>
              <a:buNone/>
            </a:pPr>
            <a:r>
              <a:rPr lang="ja-JP" altLang="en-US" sz="1600" b="1" dirty="0">
                <a:latin typeface="Yu Gothic" panose="020B0400000000000000" pitchFamily="34" charset="-128"/>
                <a:ea typeface="Yu Gothic" panose="020B0400000000000000" pitchFamily="34" charset="-128"/>
                <a:cs typeface="Arial" panose="020B0604020202020204" pitchFamily="34" charset="0"/>
              </a:rPr>
              <a:t>各スライドのノート欄に記載しているテキストを読み上げながら説明会を進めていただけます。</a:t>
            </a:r>
          </a:p>
        </p:txBody>
      </p:sp>
      <p:sp>
        <p:nvSpPr>
          <p:cNvPr id="7" name="テキスト ボックス 6">
            <a:extLst>
              <a:ext uri="{FF2B5EF4-FFF2-40B4-BE49-F238E27FC236}">
                <a16:creationId xmlns:a16="http://schemas.microsoft.com/office/drawing/2014/main" id="{E1E9D7F6-E824-F344-B446-45B88A8F55B5}"/>
              </a:ext>
            </a:extLst>
          </p:cNvPr>
          <p:cNvSpPr txBox="1"/>
          <p:nvPr/>
        </p:nvSpPr>
        <p:spPr>
          <a:xfrm>
            <a:off x="883564" y="6277984"/>
            <a:ext cx="2762295" cy="294889"/>
          </a:xfrm>
          <a:prstGeom prst="rect">
            <a:avLst/>
          </a:prstGeom>
        </p:spPr>
        <p:txBody>
          <a:bodyPr vert="horz" wrap="none" lIns="91440" tIns="45720" rIns="91440" bIns="45720" rtlCol="0">
            <a:spAutoFit/>
          </a:bodyPr>
          <a:lstStyle/>
          <a:p>
            <a:pPr>
              <a:lnSpc>
                <a:spcPct val="130000"/>
              </a:lnSpc>
              <a:spcBef>
                <a:spcPts val="800"/>
              </a:spcBef>
            </a:pPr>
            <a:r>
              <a:rPr lang="ja-JP" altLang="en-US" sz="1100" b="1">
                <a:solidFill>
                  <a:schemeClr val="bg1">
                    <a:lumMod val="65000"/>
                  </a:schemeClr>
                </a:solidFill>
                <a:latin typeface="+mj-lt"/>
              </a:rPr>
              <a:t>プレゼンテーションモード</a:t>
            </a:r>
            <a:r>
              <a:rPr lang="en-US" altLang="ja-JP" sz="1100" b="1" dirty="0">
                <a:solidFill>
                  <a:schemeClr val="bg1">
                    <a:lumMod val="65000"/>
                  </a:schemeClr>
                </a:solidFill>
                <a:latin typeface="+mj-lt"/>
              </a:rPr>
              <a:t> </a:t>
            </a:r>
            <a:r>
              <a:rPr lang="ja-JP" altLang="en-US" sz="1100" b="1">
                <a:solidFill>
                  <a:schemeClr val="bg1">
                    <a:lumMod val="65000"/>
                  </a:schemeClr>
                </a:solidFill>
                <a:latin typeface="+mj-lt"/>
              </a:rPr>
              <a:t>発表者ビュー</a:t>
            </a:r>
            <a:endParaRPr kumimoji="1" lang="ja-JP" altLang="en-US" sz="1100" b="1">
              <a:solidFill>
                <a:schemeClr val="bg1">
                  <a:lumMod val="65000"/>
                </a:schemeClr>
              </a:solidFill>
              <a:latin typeface="+mj-lt"/>
            </a:endParaRPr>
          </a:p>
        </p:txBody>
      </p:sp>
      <p:sp>
        <p:nvSpPr>
          <p:cNvPr id="8" name="正方形/長方形 7">
            <a:extLst>
              <a:ext uri="{FF2B5EF4-FFF2-40B4-BE49-F238E27FC236}">
                <a16:creationId xmlns:a16="http://schemas.microsoft.com/office/drawing/2014/main" id="{54D0A068-5171-1E48-AA4B-6F147214FC7D}"/>
              </a:ext>
            </a:extLst>
          </p:cNvPr>
          <p:cNvSpPr/>
          <p:nvPr/>
        </p:nvSpPr>
        <p:spPr>
          <a:xfrm>
            <a:off x="5435059" y="3194876"/>
            <a:ext cx="2848190" cy="1126222"/>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5" name="テキスト ボックス 14">
            <a:extLst>
              <a:ext uri="{FF2B5EF4-FFF2-40B4-BE49-F238E27FC236}">
                <a16:creationId xmlns:a16="http://schemas.microsoft.com/office/drawing/2014/main" id="{5160D6CA-19DA-D94C-93CD-72E2BDE8B1E3}"/>
              </a:ext>
            </a:extLst>
          </p:cNvPr>
          <p:cNvSpPr txBox="1"/>
          <p:nvPr/>
        </p:nvSpPr>
        <p:spPr>
          <a:xfrm>
            <a:off x="8800923" y="2193999"/>
            <a:ext cx="3580586" cy="1406219"/>
          </a:xfrm>
          <a:prstGeom prst="rect">
            <a:avLst/>
          </a:prstGeom>
        </p:spPr>
        <p:txBody>
          <a:bodyPr vert="horz" wrap="square" lIns="91440" tIns="45720" rIns="91440" bIns="45720" rtlCol="0">
            <a:spAutoFit/>
          </a:bodyPr>
          <a:lstStyle/>
          <a:p>
            <a:pPr>
              <a:lnSpc>
                <a:spcPts val="2420"/>
              </a:lnSpc>
              <a:spcBef>
                <a:spcPts val="800"/>
              </a:spcBef>
            </a:pP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ノート欄のスクリプトは、</a:t>
            </a:r>
            <a:br>
              <a:rPr kumimoji="1" lang="en-US" altLang="ja-JP" sz="1600" b="1" dirty="0">
                <a:solidFill>
                  <a:schemeClr val="accent1"/>
                </a:solidFill>
                <a:latin typeface="Yu Gothic" panose="020B0400000000000000" pitchFamily="34" charset="-128"/>
                <a:ea typeface="Yu Gothic" panose="020B0400000000000000" pitchFamily="34" charset="-128"/>
                <a:cs typeface="Yu Gothic" charset="-128"/>
              </a:rPr>
            </a:br>
            <a:r>
              <a:rPr kumimoji="1" lang="en-US" altLang="ja-JP" sz="1600" b="1" dirty="0">
                <a:solidFill>
                  <a:schemeClr val="accent1"/>
                </a:solidFill>
                <a:latin typeface="Yu Gothic" panose="020B0400000000000000" pitchFamily="34" charset="-128"/>
                <a:ea typeface="Yu Gothic" panose="020B0400000000000000" pitchFamily="34" charset="-128"/>
                <a:cs typeface="Yu Gothic" charset="-128"/>
              </a:rPr>
              <a:t> </a:t>
            </a: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編集することが可能です。</a:t>
            </a:r>
            <a:endParaRPr lang="en-US" altLang="ja-JP" sz="1600" b="1" dirty="0">
              <a:solidFill>
                <a:schemeClr val="accent1"/>
              </a:solidFill>
              <a:latin typeface="Yu Gothic" panose="020B0400000000000000" pitchFamily="34" charset="-128"/>
              <a:ea typeface="Yu Gothic" panose="020B0400000000000000" pitchFamily="34" charset="-128"/>
              <a:cs typeface="Yu Gothic" charset="-128"/>
            </a:endParaRPr>
          </a:p>
          <a:p>
            <a:pPr>
              <a:lnSpc>
                <a:spcPts val="2420"/>
              </a:lnSpc>
              <a:spcBef>
                <a:spcPts val="800"/>
              </a:spcBef>
            </a:pP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貴社の導入プロセスに沿って、</a:t>
            </a:r>
            <a:br>
              <a:rPr kumimoji="1" lang="en-US" altLang="ja-JP" sz="1600" b="1" dirty="0">
                <a:solidFill>
                  <a:schemeClr val="accent1"/>
                </a:solidFill>
                <a:latin typeface="Yu Gothic" panose="020B0400000000000000" pitchFamily="34" charset="-128"/>
                <a:ea typeface="Yu Gothic" panose="020B0400000000000000" pitchFamily="34" charset="-128"/>
                <a:cs typeface="Yu Gothic" charset="-128"/>
              </a:rPr>
            </a:b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適宜編集を行いご進行ください。</a:t>
            </a:r>
            <a:endParaRPr kumimoji="1" lang="ja-JP" altLang="en-US" sz="1600" b="1" dirty="0">
              <a:solidFill>
                <a:schemeClr val="accent1"/>
              </a:solidFill>
              <a:latin typeface="Yu Gothic" panose="020B0400000000000000" pitchFamily="34" charset="-128"/>
              <a:ea typeface="Yu Gothic" panose="020B0400000000000000" pitchFamily="34" charset="-128"/>
              <a:cs typeface="Yu Gothic" charset="-128"/>
            </a:endParaRPr>
          </a:p>
        </p:txBody>
      </p:sp>
      <p:sp>
        <p:nvSpPr>
          <p:cNvPr id="17" name="フリーフォーム 16">
            <a:extLst>
              <a:ext uri="{FF2B5EF4-FFF2-40B4-BE49-F238E27FC236}">
                <a16:creationId xmlns:a16="http://schemas.microsoft.com/office/drawing/2014/main" id="{8CCC2EC1-2FDA-9A43-9EF7-85D45730C4C6}"/>
              </a:ext>
            </a:extLst>
          </p:cNvPr>
          <p:cNvSpPr/>
          <p:nvPr/>
        </p:nvSpPr>
        <p:spPr>
          <a:xfrm>
            <a:off x="8324067" y="3703039"/>
            <a:ext cx="1891496" cy="363636"/>
          </a:xfrm>
          <a:custGeom>
            <a:avLst/>
            <a:gdLst>
              <a:gd name="connsiteX0" fmla="*/ 0 w 2416629"/>
              <a:gd name="connsiteY0" fmla="*/ 685800 h 685800"/>
              <a:gd name="connsiteX1" fmla="*/ 2416629 w 2416629"/>
              <a:gd name="connsiteY1" fmla="*/ 685800 h 685800"/>
              <a:gd name="connsiteX2" fmla="*/ 2416629 w 2416629"/>
              <a:gd name="connsiteY2" fmla="*/ 0 h 685800"/>
            </a:gdLst>
            <a:ahLst/>
            <a:cxnLst>
              <a:cxn ang="0">
                <a:pos x="connsiteX0" y="connsiteY0"/>
              </a:cxn>
              <a:cxn ang="0">
                <a:pos x="connsiteX1" y="connsiteY1"/>
              </a:cxn>
              <a:cxn ang="0">
                <a:pos x="connsiteX2" y="connsiteY2"/>
              </a:cxn>
            </a:cxnLst>
            <a:rect l="l" t="t" r="r" b="b"/>
            <a:pathLst>
              <a:path w="2416629" h="685800">
                <a:moveTo>
                  <a:pt x="0" y="685800"/>
                </a:moveTo>
                <a:lnTo>
                  <a:pt x="2416629" y="685800"/>
                </a:lnTo>
                <a:lnTo>
                  <a:pt x="2416629" y="0"/>
                </a:lnTo>
              </a:path>
            </a:pathLst>
          </a:custGeom>
          <a:noFill/>
          <a:ln w="9525">
            <a:solidFill>
              <a:schemeClr val="accent2"/>
            </a:solidFill>
            <a:prstDash val="sysDot"/>
            <a:headEnd type="ova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a:extLst>
              <a:ext uri="{FF2B5EF4-FFF2-40B4-BE49-F238E27FC236}">
                <a16:creationId xmlns:a16="http://schemas.microsoft.com/office/drawing/2014/main" id="{0B9E63C9-16E3-D03B-0E4C-6CA8C7346EE6}"/>
              </a:ext>
            </a:extLst>
          </p:cNvPr>
          <p:cNvSpPr txBox="1">
            <a:spLocks/>
          </p:cNvSpPr>
          <p:nvPr/>
        </p:nvSpPr>
        <p:spPr>
          <a:xfrm>
            <a:off x="532769" y="404664"/>
            <a:ext cx="10877073" cy="63408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3200" b="1" i="0" kern="1200" smtClean="0">
                <a:solidFill>
                  <a:schemeClr val="tx2"/>
                </a:solidFill>
                <a:latin typeface="+mn-lt"/>
                <a:ea typeface="Yu Gothic" charset="-128"/>
                <a:cs typeface="Yu Gothic" charset="-128"/>
              </a:defRPr>
            </a:lvl1pPr>
          </a:lstStyle>
          <a:p>
            <a:r>
              <a:rPr lang="ja-JP" altLang="en-US"/>
              <a:t>「</a:t>
            </a:r>
            <a:r>
              <a:rPr lang="en-US" altLang="ja-JP" spc="100" dirty="0" err="1"/>
              <a:t>Sansan</a:t>
            </a:r>
            <a:r>
              <a:rPr lang="en-US" altLang="ja-JP" spc="100" dirty="0"/>
              <a:t> </a:t>
            </a:r>
            <a:r>
              <a:rPr lang="ja-JP" altLang="en-US" spc="50"/>
              <a:t>説明会</a:t>
            </a:r>
            <a:r>
              <a:rPr lang="ja-JP" altLang="en-US"/>
              <a:t>キ</a:t>
            </a:r>
            <a:r>
              <a:rPr lang="ja-JP" altLang="en-US" spc="-100"/>
              <a:t>ッ</a:t>
            </a:r>
            <a:r>
              <a:rPr lang="ja-JP" altLang="en-US"/>
              <a:t>ト」の使い方</a:t>
            </a:r>
            <a:endParaRPr lang="ja-JP" altLang="en-US" dirty="0"/>
          </a:p>
        </p:txBody>
      </p:sp>
      <p:sp>
        <p:nvSpPr>
          <p:cNvPr id="3" name="スライド番号プレースホルダー 2">
            <a:extLst>
              <a:ext uri="{FF2B5EF4-FFF2-40B4-BE49-F238E27FC236}">
                <a16:creationId xmlns:a16="http://schemas.microsoft.com/office/drawing/2014/main" id="{E652953F-3D20-6369-DB8D-C643490BE8B1}"/>
              </a:ext>
            </a:extLst>
          </p:cNvPr>
          <p:cNvSpPr>
            <a:spLocks noGrp="1"/>
          </p:cNvSpPr>
          <p:nvPr>
            <p:ph type="sldNum" sz="quarter" idx="10"/>
          </p:nvPr>
        </p:nvSpPr>
        <p:spPr/>
        <p:txBody>
          <a:bodyPr/>
          <a:lstStyle/>
          <a:p>
            <a:fld id="{BC97076A-FE38-4902-A3BD-70DA550777B1}" type="slidenum">
              <a:rPr lang="ja-JP" altLang="en-US" smtClean="0"/>
              <a:pPr/>
              <a:t>2</a:t>
            </a:fld>
            <a:endParaRPr lang="ja-JP" altLang="en-US"/>
          </a:p>
        </p:txBody>
      </p:sp>
    </p:spTree>
    <p:extLst>
      <p:ext uri="{BB962C8B-B14F-4D97-AF65-F5344CB8AC3E}">
        <p14:creationId xmlns:p14="http://schemas.microsoft.com/office/powerpoint/2010/main" val="2207129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39E97464-F1FA-D748-A6E7-E124CF5E30BC}"/>
              </a:ext>
            </a:extLst>
          </p:cNvPr>
          <p:cNvSpPr/>
          <p:nvPr/>
        </p:nvSpPr>
        <p:spPr>
          <a:xfrm>
            <a:off x="0" y="0"/>
            <a:ext cx="12192000"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18" name="テキスト ボックス 17">
            <a:extLst>
              <a:ext uri="{FF2B5EF4-FFF2-40B4-BE49-F238E27FC236}">
                <a16:creationId xmlns:a16="http://schemas.microsoft.com/office/drawing/2014/main" id="{DC7FE5EF-40A2-8C44-8B42-D09A5B4E673D}"/>
              </a:ext>
            </a:extLst>
          </p:cNvPr>
          <p:cNvSpPr txBox="1"/>
          <p:nvPr/>
        </p:nvSpPr>
        <p:spPr>
          <a:xfrm>
            <a:off x="1870065" y="2939345"/>
            <a:ext cx="8480323" cy="1087477"/>
          </a:xfrm>
          <a:prstGeom prst="rect">
            <a:avLst/>
          </a:prstGeom>
        </p:spPr>
        <p:txBody>
          <a:bodyPr vert="horz" wrap="square" lIns="91440" tIns="45720" rIns="91440" bIns="45720" rtlCol="0">
            <a:spAutoFit/>
          </a:bodyPr>
          <a:lstStyle/>
          <a:p>
            <a:pPr algn="ctr">
              <a:spcBef>
                <a:spcPts val="2000"/>
              </a:spcBef>
            </a:pPr>
            <a:r>
              <a:rPr kumimoji="1" lang="ja-JP" altLang="en-US" sz="2400" b="1">
                <a:solidFill>
                  <a:schemeClr val="bg1"/>
                </a:solidFill>
                <a:latin typeface="Yu Gothic" panose="020B0400000000000000" pitchFamily="34" charset="-128"/>
                <a:ea typeface="Yu Gothic" panose="020B0400000000000000" pitchFamily="34" charset="-128"/>
                <a:cs typeface="Yu Gothic" charset="-128"/>
              </a:rPr>
              <a:t>次ページの「社内連絡帳機能」は「有償オプション」です。</a:t>
            </a:r>
            <a:endParaRPr kumimoji="1" lang="en-US" altLang="ja-JP" sz="24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2000"/>
              </a:spcBef>
            </a:pPr>
            <a:r>
              <a:rPr lang="ja-JP" altLang="en-US" sz="2400" b="1">
                <a:solidFill>
                  <a:schemeClr val="bg1"/>
                </a:solidFill>
                <a:latin typeface="Yu Gothic" panose="020B0400000000000000" pitchFamily="34" charset="-128"/>
                <a:ea typeface="Yu Gothic" panose="020B0400000000000000" pitchFamily="34" charset="-128"/>
                <a:cs typeface="Yu Gothic" charset="-128"/>
              </a:rPr>
              <a:t>ご契約がない場合は、スライドを削除してご説明ください。</a:t>
            </a:r>
            <a:endParaRPr kumimoji="1" lang="ja-JP" altLang="en-US" sz="2400" b="1" dirty="0">
              <a:solidFill>
                <a:schemeClr val="bg1"/>
              </a:solidFill>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78188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20DE7503-5FE7-154C-8B12-097CDFE10960}"/>
              </a:ext>
            </a:extLst>
          </p:cNvPr>
          <p:cNvSpPr txBox="1"/>
          <p:nvPr/>
        </p:nvSpPr>
        <p:spPr>
          <a:xfrm>
            <a:off x="842814" y="4340634"/>
            <a:ext cx="2236510" cy="643189"/>
          </a:xfrm>
          <a:prstGeom prst="rect">
            <a:avLst/>
          </a:prstGeom>
        </p:spPr>
        <p:txBody>
          <a:bodyPr vert="horz" wrap="none" lIns="91440" tIns="45720" rIns="91440" bIns="45720" rtlCol="0">
            <a:spAutoFit/>
          </a:bodyPr>
          <a:lstStyle/>
          <a:p>
            <a:pPr algn="ctr">
              <a:lnSpc>
                <a:spcPts val="2200"/>
              </a:lnSpc>
            </a:pP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社内外全ての連絡先へ</a:t>
            </a:r>
            <a:endParaRPr kumimoji="1" lang="en-US" altLang="ja-JP" sz="1600" b="1" dirty="0">
              <a:solidFill>
                <a:schemeClr val="accent1"/>
              </a:solidFill>
              <a:latin typeface="Yu Gothic" panose="020B0400000000000000" pitchFamily="34" charset="-128"/>
              <a:ea typeface="Yu Gothic" panose="020B0400000000000000" pitchFamily="34" charset="-128"/>
              <a:cs typeface="Yu Gothic" charset="-128"/>
            </a:endParaRPr>
          </a:p>
          <a:p>
            <a:pPr algn="ctr">
              <a:lnSpc>
                <a:spcPts val="2200"/>
              </a:lnSpc>
            </a:pPr>
            <a:r>
              <a:rPr kumimoji="1" lang="ja-JP" altLang="en-US" sz="1600" b="1">
                <a:solidFill>
                  <a:schemeClr val="accent1"/>
                </a:solidFill>
                <a:latin typeface="Yu Gothic" panose="020B0400000000000000" pitchFamily="34" charset="-128"/>
                <a:ea typeface="Yu Gothic" panose="020B0400000000000000" pitchFamily="34" charset="-128"/>
                <a:cs typeface="Yu Gothic" charset="-128"/>
              </a:rPr>
              <a:t>発信が可能</a:t>
            </a:r>
            <a:endParaRPr kumimoji="1" lang="ja-JP" altLang="en-US" sz="1600" b="1" dirty="0">
              <a:solidFill>
                <a:schemeClr val="accent1"/>
              </a:solidFill>
              <a:latin typeface="Yu Gothic" panose="020B0400000000000000" pitchFamily="34" charset="-128"/>
              <a:ea typeface="Yu Gothic" panose="020B0400000000000000" pitchFamily="34" charset="-128"/>
              <a:cs typeface="Yu Gothic" charset="-128"/>
            </a:endParaRPr>
          </a:p>
        </p:txBody>
      </p:sp>
      <p:sp>
        <p:nvSpPr>
          <p:cNvPr id="7" name="テキスト ボックス 6">
            <a:extLst>
              <a:ext uri="{FF2B5EF4-FFF2-40B4-BE49-F238E27FC236}">
                <a16:creationId xmlns:a16="http://schemas.microsoft.com/office/drawing/2014/main" id="{4AAF7B2B-5E3E-DB49-9336-B25DD980F514}"/>
              </a:ext>
            </a:extLst>
          </p:cNvPr>
          <p:cNvSpPr txBox="1"/>
          <p:nvPr/>
        </p:nvSpPr>
        <p:spPr>
          <a:xfrm>
            <a:off x="9638631" y="4340634"/>
            <a:ext cx="1415772" cy="643189"/>
          </a:xfrm>
          <a:prstGeom prst="rect">
            <a:avLst/>
          </a:prstGeom>
        </p:spPr>
        <p:txBody>
          <a:bodyPr vert="horz" wrap="none" lIns="91440" tIns="45720" rIns="91440" bIns="45720" rtlCol="0">
            <a:spAutoFit/>
          </a:bodyPr>
          <a:lstStyle/>
          <a:p>
            <a:pPr algn="ctr">
              <a:lnSpc>
                <a:spcPts val="2200"/>
              </a:lnSpc>
            </a:pPr>
            <a:r>
              <a:rPr lang="ja-JP" altLang="en-US" sz="1600" b="1" dirty="0">
                <a:solidFill>
                  <a:schemeClr val="accent1"/>
                </a:solidFill>
                <a:latin typeface="Yu Gothic" panose="020B0400000000000000" pitchFamily="34" charset="-128"/>
                <a:ea typeface="Yu Gothic" panose="020B0400000000000000" pitchFamily="34" charset="-128"/>
                <a:cs typeface="Yu Gothic" charset="-128"/>
              </a:rPr>
              <a:t>着信元を</a:t>
            </a:r>
          </a:p>
          <a:p>
            <a:pPr algn="ctr">
              <a:lnSpc>
                <a:spcPts val="2200"/>
              </a:lnSpc>
            </a:pPr>
            <a:r>
              <a:rPr lang="ja-JP" altLang="en-US" sz="1600" b="1" dirty="0">
                <a:solidFill>
                  <a:schemeClr val="accent1"/>
                </a:solidFill>
                <a:latin typeface="Yu Gothic" panose="020B0400000000000000" pitchFamily="34" charset="-128"/>
                <a:ea typeface="Yu Gothic" panose="020B0400000000000000" pitchFamily="34" charset="-128"/>
                <a:cs typeface="Yu Gothic" charset="-128"/>
              </a:rPr>
              <a:t>画面上に表示</a:t>
            </a:r>
            <a:endParaRPr kumimoji="1" lang="ja-JP" altLang="en-US" sz="1600" b="1" dirty="0">
              <a:solidFill>
                <a:schemeClr val="accent1"/>
              </a:solidFill>
              <a:latin typeface="Yu Gothic" panose="020B0400000000000000" pitchFamily="34" charset="-128"/>
              <a:ea typeface="Yu Gothic" panose="020B0400000000000000" pitchFamily="34" charset="-128"/>
              <a:cs typeface="Yu Gothic" charset="-128"/>
            </a:endParaRPr>
          </a:p>
        </p:txBody>
      </p:sp>
      <p:pic>
        <p:nvPicPr>
          <p:cNvPr id="11" name="図 10">
            <a:extLst>
              <a:ext uri="{FF2B5EF4-FFF2-40B4-BE49-F238E27FC236}">
                <a16:creationId xmlns:a16="http://schemas.microsoft.com/office/drawing/2014/main" id="{52097E76-1462-064A-B753-A4F4D673BC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96000" y="2048933"/>
            <a:ext cx="2946374" cy="4809068"/>
          </a:xfrm>
          <a:prstGeom prst="rect">
            <a:avLst/>
          </a:prstGeom>
        </p:spPr>
      </p:pic>
      <p:pic>
        <p:nvPicPr>
          <p:cNvPr id="17" name="図 16">
            <a:extLst>
              <a:ext uri="{FF2B5EF4-FFF2-40B4-BE49-F238E27FC236}">
                <a16:creationId xmlns:a16="http://schemas.microsoft.com/office/drawing/2014/main" id="{D50EC290-22FD-F64A-9001-C8C198C0206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52456" y="1912416"/>
            <a:ext cx="3057808" cy="4945584"/>
          </a:xfrm>
          <a:prstGeom prst="rect">
            <a:avLst/>
          </a:prstGeom>
        </p:spPr>
      </p:pic>
      <p:sp>
        <p:nvSpPr>
          <p:cNvPr id="20" name="タイトル 19">
            <a:extLst>
              <a:ext uri="{FF2B5EF4-FFF2-40B4-BE49-F238E27FC236}">
                <a16:creationId xmlns:a16="http://schemas.microsoft.com/office/drawing/2014/main" id="{FDD49045-AC64-9547-BEC7-536836ECB7D7}"/>
              </a:ext>
            </a:extLst>
          </p:cNvPr>
          <p:cNvSpPr>
            <a:spLocks noGrp="1"/>
          </p:cNvSpPr>
          <p:nvPr>
            <p:ph type="title"/>
          </p:nvPr>
        </p:nvSpPr>
        <p:spPr/>
        <p:txBody>
          <a:bodyPr/>
          <a:lstStyle/>
          <a:p>
            <a:r>
              <a:rPr lang="ja-JP" altLang="en-US"/>
              <a:t>社内連絡帳</a:t>
            </a:r>
            <a:endParaRPr kumimoji="1" lang="ja-JP" altLang="en-US"/>
          </a:p>
        </p:txBody>
      </p:sp>
      <p:sp>
        <p:nvSpPr>
          <p:cNvPr id="21" name="テキスト プレースホルダー 20">
            <a:extLst>
              <a:ext uri="{FF2B5EF4-FFF2-40B4-BE49-F238E27FC236}">
                <a16:creationId xmlns:a16="http://schemas.microsoft.com/office/drawing/2014/main" id="{706150FB-8910-494B-82B4-1A7409342048}"/>
              </a:ext>
            </a:extLst>
          </p:cNvPr>
          <p:cNvSpPr>
            <a:spLocks noGrp="1"/>
          </p:cNvSpPr>
          <p:nvPr>
            <p:ph type="body" sz="quarter" idx="4294967295"/>
          </p:nvPr>
        </p:nvSpPr>
        <p:spPr>
          <a:xfrm>
            <a:off x="617122" y="1122827"/>
            <a:ext cx="10799763" cy="1473200"/>
          </a:xfrm>
        </p:spPr>
        <p:txBody>
          <a:bodyPr>
            <a:normAutofit/>
          </a:bodyPr>
          <a:lstStyle/>
          <a:p>
            <a:pPr marL="72000" indent="0">
              <a:lnSpc>
                <a:spcPts val="2620"/>
              </a:lnSpc>
              <a:spcBef>
                <a:spcPts val="0"/>
              </a:spcBef>
              <a:buNone/>
            </a:pPr>
            <a:r>
              <a:rPr lang="en-US" altLang="ja-JP" sz="1600" b="1" dirty="0" err="1">
                <a:solidFill>
                  <a:schemeClr val="tx1"/>
                </a:solidFill>
                <a:latin typeface="+mj-lt"/>
                <a:ea typeface="Yu Gothic" panose="020B0400000000000000" pitchFamily="34" charset="-128"/>
              </a:rPr>
              <a:t>Sansan</a:t>
            </a:r>
            <a:r>
              <a:rPr lang="ja-JP" altLang="en-US" sz="1600" b="1" dirty="0">
                <a:solidFill>
                  <a:schemeClr val="tx1"/>
                </a:solidFill>
                <a:latin typeface="+mj-lt"/>
                <a:ea typeface="Yu Gothic" panose="020B0400000000000000" pitchFamily="34" charset="-128"/>
              </a:rPr>
              <a:t>上にある社内外すべての連絡先への発信が可能。</a:t>
            </a:r>
            <a:br>
              <a:rPr lang="ja-JP" altLang="en-US" sz="1600" b="1" dirty="0">
                <a:solidFill>
                  <a:schemeClr val="tx1"/>
                </a:solidFill>
                <a:latin typeface="+mj-lt"/>
                <a:ea typeface="Yu Gothic" panose="020B0400000000000000" pitchFamily="34" charset="-128"/>
              </a:rPr>
            </a:br>
            <a:r>
              <a:rPr lang="ja-JP" altLang="en-US" sz="1600" b="1" dirty="0">
                <a:solidFill>
                  <a:schemeClr val="tx1"/>
                </a:solidFill>
                <a:latin typeface="+mj-lt"/>
                <a:ea typeface="Yu Gothic" panose="020B0400000000000000" pitchFamily="34" charset="-128"/>
              </a:rPr>
              <a:t>着信時には連絡先を端末に登録せずとも、相手先の情報を表示。</a:t>
            </a:r>
          </a:p>
          <a:p>
            <a:pPr marL="72000" indent="0">
              <a:lnSpc>
                <a:spcPts val="2620"/>
              </a:lnSpc>
              <a:buNone/>
            </a:pPr>
            <a:endParaRPr kumimoji="1" lang="ja-JP" altLang="en-US" sz="1600" b="1" dirty="0">
              <a:solidFill>
                <a:schemeClr val="tx1"/>
              </a:solidFill>
              <a:latin typeface="+mj-lt"/>
              <a:ea typeface="Yu Gothic" panose="020B0400000000000000" pitchFamily="34" charset="-128"/>
            </a:endParaRPr>
          </a:p>
        </p:txBody>
      </p:sp>
      <p:sp>
        <p:nvSpPr>
          <p:cNvPr id="25" name="テキスト ボックス 24">
            <a:extLst>
              <a:ext uri="{FF2B5EF4-FFF2-40B4-BE49-F238E27FC236}">
                <a16:creationId xmlns:a16="http://schemas.microsoft.com/office/drawing/2014/main" id="{36557DDE-E7F1-7D4C-B9CB-9BFF573567DC}"/>
              </a:ext>
            </a:extLst>
          </p:cNvPr>
          <p:cNvSpPr txBox="1"/>
          <p:nvPr/>
        </p:nvSpPr>
        <p:spPr>
          <a:xfrm>
            <a:off x="9869462" y="3616982"/>
            <a:ext cx="954107" cy="460960"/>
          </a:xfrm>
          <a:prstGeom prst="rect">
            <a:avLst/>
          </a:prstGeom>
        </p:spPr>
        <p:txBody>
          <a:bodyPr vert="horz" wrap="none" lIns="91440" tIns="45720" rIns="91440" bIns="45720" rtlCol="0">
            <a:spAutoFit/>
          </a:bodyPr>
          <a:lstStyle/>
          <a:p>
            <a:pPr algn="ctr">
              <a:lnSpc>
                <a:spcPct val="130000"/>
              </a:lnSpc>
              <a:spcBef>
                <a:spcPts val="800"/>
              </a:spcBef>
            </a:pPr>
            <a:r>
              <a:rPr kumimoji="1" lang="ja-JP" altLang="en-US" sz="2000" b="1">
                <a:solidFill>
                  <a:schemeClr val="accent1"/>
                </a:solidFill>
                <a:ea typeface="Yu Gothic" charset="-128"/>
                <a:cs typeface="Yu Gothic" charset="-128"/>
              </a:rPr>
              <a:t>着信時</a:t>
            </a:r>
          </a:p>
        </p:txBody>
      </p:sp>
      <p:sp>
        <p:nvSpPr>
          <p:cNvPr id="26" name="テキスト ボックス 25">
            <a:extLst>
              <a:ext uri="{FF2B5EF4-FFF2-40B4-BE49-F238E27FC236}">
                <a16:creationId xmlns:a16="http://schemas.microsoft.com/office/drawing/2014/main" id="{2ADF0404-08C1-2843-A342-06AC0621F5BC}"/>
              </a:ext>
            </a:extLst>
          </p:cNvPr>
          <p:cNvSpPr txBox="1"/>
          <p:nvPr/>
        </p:nvSpPr>
        <p:spPr>
          <a:xfrm>
            <a:off x="1487469" y="3616982"/>
            <a:ext cx="954107" cy="460960"/>
          </a:xfrm>
          <a:prstGeom prst="rect">
            <a:avLst/>
          </a:prstGeom>
        </p:spPr>
        <p:txBody>
          <a:bodyPr vert="horz" wrap="none" lIns="91440" tIns="45720" rIns="91440" bIns="45720" rtlCol="0">
            <a:spAutoFit/>
          </a:bodyPr>
          <a:lstStyle/>
          <a:p>
            <a:pPr algn="ctr">
              <a:lnSpc>
                <a:spcPct val="130000"/>
              </a:lnSpc>
              <a:spcBef>
                <a:spcPts val="800"/>
              </a:spcBef>
            </a:pPr>
            <a:r>
              <a:rPr kumimoji="1" lang="ja-JP" altLang="en-US" sz="2000" b="1">
                <a:solidFill>
                  <a:schemeClr val="accent1"/>
                </a:solidFill>
                <a:ea typeface="Yu Gothic" charset="-128"/>
                <a:cs typeface="Yu Gothic" charset="-128"/>
              </a:rPr>
              <a:t>発信時</a:t>
            </a:r>
          </a:p>
        </p:txBody>
      </p:sp>
      <p:cxnSp>
        <p:nvCxnSpPr>
          <p:cNvPr id="27" name="直線コネクタ 26">
            <a:extLst>
              <a:ext uri="{FF2B5EF4-FFF2-40B4-BE49-F238E27FC236}">
                <a16:creationId xmlns:a16="http://schemas.microsoft.com/office/drawing/2014/main" id="{3C9B6799-6450-024A-ADFD-EDBC4F68AD79}"/>
              </a:ext>
            </a:extLst>
          </p:cNvPr>
          <p:cNvCxnSpPr>
            <a:cxnSpLocks/>
          </p:cNvCxnSpPr>
          <p:nvPr/>
        </p:nvCxnSpPr>
        <p:spPr>
          <a:xfrm>
            <a:off x="1853069" y="4180804"/>
            <a:ext cx="216000"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2C67F313-4F66-394C-A544-951F1EAF28C2}"/>
              </a:ext>
            </a:extLst>
          </p:cNvPr>
          <p:cNvCxnSpPr>
            <a:cxnSpLocks/>
          </p:cNvCxnSpPr>
          <p:nvPr/>
        </p:nvCxnSpPr>
        <p:spPr>
          <a:xfrm>
            <a:off x="10238516" y="4180804"/>
            <a:ext cx="216000" cy="0"/>
          </a:xfrm>
          <a:prstGeom prst="line">
            <a:avLst/>
          </a:prstGeom>
          <a:ln w="349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95F9CB93-E7E9-422F-19F6-6A9F49D4711D}"/>
              </a:ext>
            </a:extLst>
          </p:cNvPr>
          <p:cNvSpPr>
            <a:spLocks noGrp="1"/>
          </p:cNvSpPr>
          <p:nvPr>
            <p:ph type="sldNum" sz="quarter" idx="10"/>
          </p:nvPr>
        </p:nvSpPr>
        <p:spPr/>
        <p:txBody>
          <a:bodyPr/>
          <a:lstStyle/>
          <a:p>
            <a:fld id="{BC97076A-FE38-4902-A3BD-70DA550777B1}" type="slidenum">
              <a:rPr lang="ja-JP" altLang="en-US" smtClean="0"/>
              <a:pPr/>
              <a:t>30</a:t>
            </a:fld>
            <a:endParaRPr lang="ja-JP" altLang="en-US"/>
          </a:p>
        </p:txBody>
      </p:sp>
    </p:spTree>
    <p:extLst>
      <p:ext uri="{BB962C8B-B14F-4D97-AF65-F5344CB8AC3E}">
        <p14:creationId xmlns:p14="http://schemas.microsoft.com/office/powerpoint/2010/main" val="396857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BC3F51-17B5-444C-81D0-D2C61E1D2BD2}"/>
              </a:ext>
            </a:extLst>
          </p:cNvPr>
          <p:cNvSpPr>
            <a:spLocks noGrp="1"/>
          </p:cNvSpPr>
          <p:nvPr>
            <p:ph type="ctrTitle"/>
          </p:nvPr>
        </p:nvSpPr>
        <p:spPr/>
        <p:txBody>
          <a:bodyPr/>
          <a:lstStyle/>
          <a:p>
            <a:r>
              <a:rPr lang="ja-JP" altLang="en-US" dirty="0"/>
              <a:t>接点の蓄積方法</a:t>
            </a:r>
            <a:endParaRPr kumimoji="1" lang="ja-JP" altLang="en-US" dirty="0"/>
          </a:p>
        </p:txBody>
      </p:sp>
    </p:spTree>
    <p:extLst>
      <p:ext uri="{BB962C8B-B14F-4D97-AF65-F5344CB8AC3E}">
        <p14:creationId xmlns:p14="http://schemas.microsoft.com/office/powerpoint/2010/main" val="218321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スキャン</a:t>
            </a:r>
          </a:p>
        </p:txBody>
      </p:sp>
    </p:spTree>
    <p:extLst>
      <p:ext uri="{BB962C8B-B14F-4D97-AF65-F5344CB8AC3E}">
        <p14:creationId xmlns:p14="http://schemas.microsoft.com/office/powerpoint/2010/main" val="3276503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CFC9F80-4ED2-6348-AADE-B50DD44CABC2}"/>
              </a:ext>
            </a:extLst>
          </p:cNvPr>
          <p:cNvSpPr>
            <a:spLocks noGrp="1"/>
          </p:cNvSpPr>
          <p:nvPr>
            <p:ph type="title"/>
          </p:nvPr>
        </p:nvSpPr>
        <p:spPr/>
        <p:txBody>
          <a:bodyPr/>
          <a:lstStyle/>
          <a:p>
            <a:r>
              <a:rPr lang="ja-JP" altLang="en-US" dirty="0">
                <a:latin typeface="Arial" panose="020B0604020202020204" pitchFamily="34" charset="0"/>
                <a:cs typeface="Arial" panose="020B0604020202020204" pitchFamily="34" charset="0"/>
              </a:rPr>
              <a:t>スキャナーでスキャンする方法</a:t>
            </a:r>
          </a:p>
        </p:txBody>
      </p:sp>
      <p:pic>
        <p:nvPicPr>
          <p:cNvPr id="19" name="図 18">
            <a:hlinkClick r:id="rId3"/>
            <a:extLst>
              <a:ext uri="{FF2B5EF4-FFF2-40B4-BE49-F238E27FC236}">
                <a16:creationId xmlns:a16="http://schemas.microsoft.com/office/drawing/2014/main" id="{9FDDB666-D888-EC47-874B-C1DE5B2F5FA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22065" y="1229396"/>
            <a:ext cx="8069990" cy="4538430"/>
          </a:xfrm>
          <a:prstGeom prst="rect">
            <a:avLst/>
          </a:prstGeom>
        </p:spPr>
      </p:pic>
      <p:sp>
        <p:nvSpPr>
          <p:cNvPr id="20" name="テキスト ボックス 19">
            <a:extLst>
              <a:ext uri="{FF2B5EF4-FFF2-40B4-BE49-F238E27FC236}">
                <a16:creationId xmlns:a16="http://schemas.microsoft.com/office/drawing/2014/main" id="{661D87CE-2EDD-D544-B195-14C9C7A4D3DB}"/>
              </a:ext>
            </a:extLst>
          </p:cNvPr>
          <p:cNvSpPr txBox="1"/>
          <p:nvPr/>
        </p:nvSpPr>
        <p:spPr>
          <a:xfrm>
            <a:off x="1777789" y="5912621"/>
            <a:ext cx="8638904" cy="307777"/>
          </a:xfrm>
          <a:prstGeom prst="rect">
            <a:avLst/>
          </a:prstGeom>
        </p:spPr>
        <p:txBody>
          <a:bodyPr vert="horz" wrap="none" lIns="91440" tIns="45720" rIns="91440" bIns="45720" rtlCol="0">
            <a:spAutoFit/>
          </a:bodyPr>
          <a:lstStyle/>
          <a:p>
            <a:pPr algn="ctr">
              <a:spcBef>
                <a:spcPts val="800"/>
              </a:spcBef>
            </a:pPr>
            <a:r>
              <a:rPr kumimoji="1" lang="ja-JP" altLang="en-US" sz="1400" b="1" dirty="0">
                <a:latin typeface="Arial" panose="020B0604020202020204" pitchFamily="34" charset="0"/>
                <a:ea typeface="Yu Gothic" panose="020B0400000000000000" pitchFamily="34" charset="-128"/>
                <a:cs typeface="Arial" panose="020B0604020202020204" pitchFamily="34" charset="0"/>
              </a:rPr>
              <a:t>動画ページが開かない場合は、下記の</a:t>
            </a:r>
            <a:r>
              <a:rPr kumimoji="1" lang="en-US" altLang="ja-JP" sz="1400" b="1" dirty="0">
                <a:latin typeface="Arial" panose="020B0604020202020204" pitchFamily="34" charset="0"/>
                <a:ea typeface="Yu Gothic" panose="020B0400000000000000" pitchFamily="34" charset="-128"/>
                <a:cs typeface="Arial" panose="020B0604020202020204" pitchFamily="34" charset="0"/>
              </a:rPr>
              <a:t>URL</a:t>
            </a:r>
            <a:r>
              <a:rPr kumimoji="1" lang="ja-JP" altLang="en-US" sz="1400" b="1" dirty="0">
                <a:latin typeface="Arial" panose="020B0604020202020204" pitchFamily="34" charset="0"/>
                <a:ea typeface="Yu Gothic" panose="020B0400000000000000" pitchFamily="34" charset="-128"/>
                <a:cs typeface="Arial" panose="020B0604020202020204" pitchFamily="34" charset="0"/>
              </a:rPr>
              <a:t>をコピーしてブラウザのアドレスバーへ貼り付けてください。</a:t>
            </a:r>
          </a:p>
        </p:txBody>
      </p:sp>
      <p:sp>
        <p:nvSpPr>
          <p:cNvPr id="21" name="テキスト ボックス 20">
            <a:extLst>
              <a:ext uri="{FF2B5EF4-FFF2-40B4-BE49-F238E27FC236}">
                <a16:creationId xmlns:a16="http://schemas.microsoft.com/office/drawing/2014/main" id="{FE851379-6374-CF46-AC20-25131276634C}"/>
              </a:ext>
            </a:extLst>
          </p:cNvPr>
          <p:cNvSpPr txBox="1"/>
          <p:nvPr/>
        </p:nvSpPr>
        <p:spPr>
          <a:xfrm>
            <a:off x="4455605" y="6230759"/>
            <a:ext cx="3052439" cy="338554"/>
          </a:xfrm>
          <a:prstGeom prst="rect">
            <a:avLst/>
          </a:prstGeom>
        </p:spPr>
        <p:txBody>
          <a:bodyPr vert="horz" wrap="none" lIns="91440" tIns="45720" rIns="91440" bIns="45720" rtlCol="0">
            <a:spAutoFit/>
          </a:bodyPr>
          <a:lstStyle/>
          <a:p>
            <a:r>
              <a:rPr lang="en" altLang="ja-JP" sz="1600" spc="100" dirty="0">
                <a:solidFill>
                  <a:schemeClr val="accent1"/>
                </a:solidFill>
                <a:latin typeface="Arial" panose="020B0604020202020204" pitchFamily="34" charset="0"/>
                <a:ea typeface="Helvetica Neue Medium" panose="02000503000000020004" pitchFamily="2" charset="0"/>
                <a:cs typeface="Arial" panose="020B0604020202020204" pitchFamily="34" charset="0"/>
              </a:rPr>
              <a:t>https://</a:t>
            </a:r>
            <a:r>
              <a:rPr lang="en" altLang="ja-JP" sz="1600" spc="100" dirty="0" err="1">
                <a:solidFill>
                  <a:schemeClr val="accent1"/>
                </a:solidFill>
                <a:latin typeface="Arial" panose="020B0604020202020204" pitchFamily="34" charset="0"/>
                <a:ea typeface="Helvetica Neue Medium" panose="02000503000000020004" pitchFamily="2" charset="0"/>
                <a:cs typeface="Arial" panose="020B0604020202020204" pitchFamily="34" charset="0"/>
              </a:rPr>
              <a:t>bcove.video</a:t>
            </a:r>
            <a:r>
              <a:rPr lang="en" altLang="ja-JP" sz="1600" spc="100" dirty="0">
                <a:solidFill>
                  <a:schemeClr val="accent1"/>
                </a:solidFill>
                <a:latin typeface="Arial" panose="020B0604020202020204" pitchFamily="34" charset="0"/>
                <a:ea typeface="Helvetica Neue Medium" panose="02000503000000020004" pitchFamily="2" charset="0"/>
                <a:cs typeface="Arial" panose="020B0604020202020204" pitchFamily="34" charset="0"/>
              </a:rPr>
              <a:t>/2IAzpod</a:t>
            </a:r>
            <a:endParaRPr lang="ja-JP" altLang="en-US" sz="1600" spc="100" dirty="0">
              <a:solidFill>
                <a:schemeClr val="accent1"/>
              </a:solidFill>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24BEA740-C876-318A-23B5-DCC5953F01F5}"/>
              </a:ext>
            </a:extLst>
          </p:cNvPr>
          <p:cNvSpPr>
            <a:spLocks noGrp="1"/>
          </p:cNvSpPr>
          <p:nvPr>
            <p:ph type="sldNum" sz="quarter" idx="10"/>
          </p:nvPr>
        </p:nvSpPr>
        <p:spPr/>
        <p:txBody>
          <a:bodyPr/>
          <a:lstStyle/>
          <a:p>
            <a:fld id="{BC97076A-FE38-4902-A3BD-70DA550777B1}" type="slidenum">
              <a:rPr lang="ja-JP" altLang="en-US" smtClean="0"/>
              <a:pPr/>
              <a:t>33</a:t>
            </a:fld>
            <a:endParaRPr lang="ja-JP" altLang="en-US"/>
          </a:p>
        </p:txBody>
      </p:sp>
    </p:spTree>
    <p:extLst>
      <p:ext uri="{BB962C8B-B14F-4D97-AF65-F5344CB8AC3E}">
        <p14:creationId xmlns:p14="http://schemas.microsoft.com/office/powerpoint/2010/main" val="133297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3">
            <a:extLst>
              <a:ext uri="{FF2B5EF4-FFF2-40B4-BE49-F238E27FC236}">
                <a16:creationId xmlns:a16="http://schemas.microsoft.com/office/drawing/2014/main" id="{CFFB871E-6E3C-9E41-B27B-11148FC73749}"/>
              </a:ext>
            </a:extLst>
          </p:cNvPr>
          <p:cNvSpPr txBox="1">
            <a:spLocks/>
          </p:cNvSpPr>
          <p:nvPr/>
        </p:nvSpPr>
        <p:spPr>
          <a:xfrm>
            <a:off x="5295702" y="1149142"/>
            <a:ext cx="3437787" cy="301493"/>
          </a:xfrm>
          <a:prstGeom prst="rect">
            <a:avLst/>
          </a:prstGeom>
        </p:spPr>
        <p:txBody>
          <a:bodyPr vert="horz" wrap="square" lIns="0" tIns="45720" rIns="0" bIns="45720" rtlCol="0" anchor="ctr">
            <a:spAutoFit/>
          </a:bodyPr>
          <a:lstStyle>
            <a:lvl1pPr marL="324000" indent="-324000" algn="l" defTabSz="914400" rtl="0" eaLnBrk="1" latinLnBrk="0" hangingPunct="1">
              <a:lnSpc>
                <a:spcPct val="100000"/>
              </a:lnSpc>
              <a:spcBef>
                <a:spcPct val="0"/>
              </a:spcBef>
              <a:buClrTx/>
              <a:buSzPct val="100000"/>
              <a:buFont typeface="HGPｺﾞｼｯｸE" panose="020B0900000000000000" pitchFamily="50" charset="-128"/>
              <a:buChar char="&gt;"/>
              <a:defRPr kumimoji="1" lang="ja-JP" altLang="en-US" sz="2800" b="0" kern="120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0" indent="0">
              <a:lnSpc>
                <a:spcPts val="1780"/>
              </a:lnSpc>
              <a:buNone/>
            </a:pPr>
            <a:r>
              <a:rPr lang="en-US" altLang="ja-JP" sz="1100" b="1" dirty="0">
                <a:solidFill>
                  <a:srgbClr val="333333"/>
                </a:solidFill>
                <a:latin typeface="+mj-lt"/>
                <a:ea typeface="游ゴシック" panose="020B0400000000000000" pitchFamily="50" charset="-128"/>
                <a:cs typeface="Yu Gothic" charset="-128"/>
              </a:rPr>
              <a:t>※</a:t>
            </a:r>
            <a:r>
              <a:rPr lang="ja-JP" altLang="en-US" sz="1100" b="1" dirty="0">
                <a:solidFill>
                  <a:srgbClr val="333333"/>
                </a:solidFill>
                <a:latin typeface="+mj-lt"/>
                <a:ea typeface="游ゴシック" panose="020B0400000000000000" pitchFamily="50" charset="-128"/>
                <a:cs typeface="Yu Gothic" charset="-128"/>
              </a:rPr>
              <a:t> タグ付け、言語指定変更が無い場合の手順</a:t>
            </a:r>
          </a:p>
        </p:txBody>
      </p:sp>
      <p:sp>
        <p:nvSpPr>
          <p:cNvPr id="25" name="タイトル 24">
            <a:extLst>
              <a:ext uri="{FF2B5EF4-FFF2-40B4-BE49-F238E27FC236}">
                <a16:creationId xmlns:a16="http://schemas.microsoft.com/office/drawing/2014/main" id="{7199C989-C4DA-DF43-9B49-CDF53209D029}"/>
              </a:ext>
            </a:extLst>
          </p:cNvPr>
          <p:cNvSpPr>
            <a:spLocks noGrp="1"/>
          </p:cNvSpPr>
          <p:nvPr>
            <p:ph type="title"/>
          </p:nvPr>
        </p:nvSpPr>
        <p:spPr/>
        <p:txBody>
          <a:bodyPr/>
          <a:lstStyle/>
          <a:p>
            <a:r>
              <a:rPr lang="ja-JP" altLang="en-US"/>
              <a:t>その日に交換した名刺をスキャンするとき</a:t>
            </a:r>
            <a:endParaRPr kumimoji="1" lang="ja-JP" altLang="en-US"/>
          </a:p>
        </p:txBody>
      </p:sp>
      <p:sp>
        <p:nvSpPr>
          <p:cNvPr id="26" name="テキスト プレースホルダー 25">
            <a:extLst>
              <a:ext uri="{FF2B5EF4-FFF2-40B4-BE49-F238E27FC236}">
                <a16:creationId xmlns:a16="http://schemas.microsoft.com/office/drawing/2014/main" id="{3289F173-513B-F445-BE36-27C8BEE4A312}"/>
              </a:ext>
            </a:extLst>
          </p:cNvPr>
          <p:cNvSpPr>
            <a:spLocks noGrp="1"/>
          </p:cNvSpPr>
          <p:nvPr>
            <p:ph type="body" sz="quarter" idx="4294967295"/>
          </p:nvPr>
        </p:nvSpPr>
        <p:spPr>
          <a:xfrm>
            <a:off x="593405" y="1111362"/>
            <a:ext cx="10799763" cy="464584"/>
          </a:xfrm>
        </p:spPr>
        <p:txBody>
          <a:bodyPr>
            <a:normAutofit/>
          </a:bodyPr>
          <a:lstStyle/>
          <a:p>
            <a:pPr marL="72000" indent="0">
              <a:buNone/>
            </a:pPr>
            <a:r>
              <a:rPr lang="ja-JP" altLang="en-US" sz="1600" b="1" dirty="0">
                <a:latin typeface="Yu Gothic" panose="020B0400000000000000" pitchFamily="34" charset="-128"/>
                <a:ea typeface="Yu Gothic" panose="020B0400000000000000" pitchFamily="34" charset="-128"/>
              </a:rPr>
              <a:t>自分の部署と名前を選択し、スキャンを開始。</a:t>
            </a:r>
            <a:endParaRPr kumimoji="1" lang="ja-JP" altLang="en-US" sz="1600" b="1" dirty="0">
              <a:latin typeface="Yu Gothic" panose="020B0400000000000000" pitchFamily="34" charset="-128"/>
              <a:ea typeface="Yu Gothic" panose="020B0400000000000000" pitchFamily="34" charset="-128"/>
            </a:endParaRPr>
          </a:p>
        </p:txBody>
      </p:sp>
      <p:pic>
        <p:nvPicPr>
          <p:cNvPr id="4" name="図 3">
            <a:extLst>
              <a:ext uri="{FF2B5EF4-FFF2-40B4-BE49-F238E27FC236}">
                <a16:creationId xmlns:a16="http://schemas.microsoft.com/office/drawing/2014/main" id="{DF46647B-5E73-744F-AA42-265FB3A40C85}"/>
              </a:ext>
            </a:extLst>
          </p:cNvPr>
          <p:cNvPicPr>
            <a:picLocks noChangeAspect="1"/>
          </p:cNvPicPr>
          <p:nvPr/>
        </p:nvPicPr>
        <p:blipFill>
          <a:blip r:embed="rId3"/>
          <a:stretch>
            <a:fillRect/>
          </a:stretch>
        </p:blipFill>
        <p:spPr>
          <a:xfrm>
            <a:off x="2136516" y="1675661"/>
            <a:ext cx="7961194" cy="4975746"/>
          </a:xfrm>
          <a:prstGeom prst="rect">
            <a:avLst/>
          </a:prstGeom>
        </p:spPr>
      </p:pic>
      <p:grpSp>
        <p:nvGrpSpPr>
          <p:cNvPr id="17" name="グループ化 16">
            <a:extLst>
              <a:ext uri="{FF2B5EF4-FFF2-40B4-BE49-F238E27FC236}">
                <a16:creationId xmlns:a16="http://schemas.microsoft.com/office/drawing/2014/main" id="{0362053A-1936-454B-8923-E37E5C57ECAF}"/>
              </a:ext>
            </a:extLst>
          </p:cNvPr>
          <p:cNvGrpSpPr/>
          <p:nvPr/>
        </p:nvGrpSpPr>
        <p:grpSpPr>
          <a:xfrm>
            <a:off x="2019212" y="2755827"/>
            <a:ext cx="1836671" cy="660294"/>
            <a:chOff x="782922" y="2540143"/>
            <a:chExt cx="1836671" cy="660294"/>
          </a:xfrm>
        </p:grpSpPr>
        <p:sp>
          <p:nvSpPr>
            <p:cNvPr id="18" name="正方形/長方形 17">
              <a:extLst>
                <a:ext uri="{FF2B5EF4-FFF2-40B4-BE49-F238E27FC236}">
                  <a16:creationId xmlns:a16="http://schemas.microsoft.com/office/drawing/2014/main" id="{88606A25-B649-5A46-94C8-3A9E956AC6D4}"/>
                </a:ext>
              </a:extLst>
            </p:cNvPr>
            <p:cNvSpPr/>
            <p:nvPr/>
          </p:nvSpPr>
          <p:spPr>
            <a:xfrm>
              <a:off x="926922" y="2673318"/>
              <a:ext cx="1692671" cy="527119"/>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19" name="円/楕円 18">
              <a:extLst>
                <a:ext uri="{FF2B5EF4-FFF2-40B4-BE49-F238E27FC236}">
                  <a16:creationId xmlns:a16="http://schemas.microsoft.com/office/drawing/2014/main" id="{C114A61D-C3AE-314A-92F5-CF3D3AAFD181}"/>
                </a:ext>
              </a:extLst>
            </p:cNvPr>
            <p:cNvSpPr>
              <a:spLocks noChangeAspect="1"/>
            </p:cNvSpPr>
            <p:nvPr/>
          </p:nvSpPr>
          <p:spPr>
            <a:xfrm>
              <a:off x="782922" y="2540143"/>
              <a:ext cx="288000"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1</a:t>
              </a:r>
              <a:endParaRPr kumimoji="1" lang="ja-JP" altLang="en-US" sz="1400" b="1" dirty="0">
                <a:ea typeface="Yu Gothic" charset="-128"/>
                <a:cs typeface="Yu Gothic" charset="-128"/>
              </a:endParaRPr>
            </a:p>
          </p:txBody>
        </p:sp>
      </p:grpSp>
      <p:grpSp>
        <p:nvGrpSpPr>
          <p:cNvPr id="20" name="グループ化 19">
            <a:extLst>
              <a:ext uri="{FF2B5EF4-FFF2-40B4-BE49-F238E27FC236}">
                <a16:creationId xmlns:a16="http://schemas.microsoft.com/office/drawing/2014/main" id="{78569F68-CAAC-DA4A-ABF5-B4A926074D99}"/>
              </a:ext>
            </a:extLst>
          </p:cNvPr>
          <p:cNvGrpSpPr/>
          <p:nvPr/>
        </p:nvGrpSpPr>
        <p:grpSpPr>
          <a:xfrm>
            <a:off x="3711414" y="2298593"/>
            <a:ext cx="1247704" cy="771655"/>
            <a:chOff x="3453367" y="2178666"/>
            <a:chExt cx="1247704" cy="771655"/>
          </a:xfrm>
        </p:grpSpPr>
        <p:sp>
          <p:nvSpPr>
            <p:cNvPr id="21" name="正方形/長方形 20">
              <a:extLst>
                <a:ext uri="{FF2B5EF4-FFF2-40B4-BE49-F238E27FC236}">
                  <a16:creationId xmlns:a16="http://schemas.microsoft.com/office/drawing/2014/main" id="{A069BB3C-0A83-8742-B549-26397F87E170}"/>
                </a:ext>
              </a:extLst>
            </p:cNvPr>
            <p:cNvSpPr/>
            <p:nvPr/>
          </p:nvSpPr>
          <p:spPr>
            <a:xfrm>
              <a:off x="3597367" y="2322666"/>
              <a:ext cx="1103704" cy="627655"/>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22" name="円/楕円 21">
              <a:extLst>
                <a:ext uri="{FF2B5EF4-FFF2-40B4-BE49-F238E27FC236}">
                  <a16:creationId xmlns:a16="http://schemas.microsoft.com/office/drawing/2014/main" id="{29111929-3949-7246-8B07-76A193C3263F}"/>
                </a:ext>
              </a:extLst>
            </p:cNvPr>
            <p:cNvSpPr>
              <a:spLocks noChangeAspect="1"/>
            </p:cNvSpPr>
            <p:nvPr/>
          </p:nvSpPr>
          <p:spPr>
            <a:xfrm>
              <a:off x="3453367" y="2178666"/>
              <a:ext cx="288000"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2</a:t>
              </a:r>
              <a:endParaRPr kumimoji="1" lang="ja-JP" altLang="en-US" sz="1400" b="1" dirty="0">
                <a:ea typeface="Yu Gothic" charset="-128"/>
                <a:cs typeface="Yu Gothic" charset="-128"/>
              </a:endParaRPr>
            </a:p>
          </p:txBody>
        </p:sp>
      </p:grpSp>
      <p:grpSp>
        <p:nvGrpSpPr>
          <p:cNvPr id="23" name="グループ化 22">
            <a:extLst>
              <a:ext uri="{FF2B5EF4-FFF2-40B4-BE49-F238E27FC236}">
                <a16:creationId xmlns:a16="http://schemas.microsoft.com/office/drawing/2014/main" id="{69B8BC12-52D6-5D44-BB0E-244E0C2E0EDF}"/>
              </a:ext>
            </a:extLst>
          </p:cNvPr>
          <p:cNvGrpSpPr/>
          <p:nvPr/>
        </p:nvGrpSpPr>
        <p:grpSpPr>
          <a:xfrm>
            <a:off x="7975806" y="5836888"/>
            <a:ext cx="2142995" cy="632142"/>
            <a:chOff x="6864202" y="5382590"/>
            <a:chExt cx="2142995" cy="632142"/>
          </a:xfrm>
        </p:grpSpPr>
        <p:sp>
          <p:nvSpPr>
            <p:cNvPr id="24" name="正方形/長方形 23">
              <a:extLst>
                <a:ext uri="{FF2B5EF4-FFF2-40B4-BE49-F238E27FC236}">
                  <a16:creationId xmlns:a16="http://schemas.microsoft.com/office/drawing/2014/main" id="{27877670-5F5E-264C-A3E0-FCA1E8265568}"/>
                </a:ext>
              </a:extLst>
            </p:cNvPr>
            <p:cNvSpPr/>
            <p:nvPr/>
          </p:nvSpPr>
          <p:spPr>
            <a:xfrm>
              <a:off x="7010401" y="5528732"/>
              <a:ext cx="1996796" cy="48600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27" name="円/楕円 26">
              <a:extLst>
                <a:ext uri="{FF2B5EF4-FFF2-40B4-BE49-F238E27FC236}">
                  <a16:creationId xmlns:a16="http://schemas.microsoft.com/office/drawing/2014/main" id="{DBCC9F7B-EA6A-854C-822B-21D603A49877}"/>
                </a:ext>
              </a:extLst>
            </p:cNvPr>
            <p:cNvSpPr>
              <a:spLocks noChangeAspect="1"/>
            </p:cNvSpPr>
            <p:nvPr/>
          </p:nvSpPr>
          <p:spPr>
            <a:xfrm>
              <a:off x="6864202" y="5382590"/>
              <a:ext cx="288000" cy="28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ea typeface="Yu Gothic" charset="-128"/>
                  <a:cs typeface="Yu Gothic" charset="-128"/>
                </a:rPr>
                <a:t>3</a:t>
              </a:r>
              <a:endParaRPr kumimoji="1" lang="ja-JP" altLang="en-US" sz="1400" b="1" dirty="0">
                <a:ea typeface="Yu Gothic" charset="-128"/>
                <a:cs typeface="Yu Gothic" charset="-128"/>
              </a:endParaRPr>
            </a:p>
          </p:txBody>
        </p:sp>
      </p:grpSp>
      <p:sp>
        <p:nvSpPr>
          <p:cNvPr id="5" name="スライド番号プレースホルダー 4">
            <a:extLst>
              <a:ext uri="{FF2B5EF4-FFF2-40B4-BE49-F238E27FC236}">
                <a16:creationId xmlns:a16="http://schemas.microsoft.com/office/drawing/2014/main" id="{FE5306E5-1D44-A706-5CD6-1C23C0EAE6DB}"/>
              </a:ext>
            </a:extLst>
          </p:cNvPr>
          <p:cNvSpPr>
            <a:spLocks noGrp="1"/>
          </p:cNvSpPr>
          <p:nvPr>
            <p:ph type="sldNum" sz="quarter" idx="10"/>
          </p:nvPr>
        </p:nvSpPr>
        <p:spPr/>
        <p:txBody>
          <a:bodyPr/>
          <a:lstStyle/>
          <a:p>
            <a:fld id="{BC97076A-FE38-4902-A3BD-70DA550777B1}" type="slidenum">
              <a:rPr lang="ja-JP" altLang="en-US" smtClean="0"/>
              <a:pPr/>
              <a:t>34</a:t>
            </a:fld>
            <a:endParaRPr lang="ja-JP" altLang="en-US"/>
          </a:p>
        </p:txBody>
      </p:sp>
    </p:spTree>
    <p:extLst>
      <p:ext uri="{BB962C8B-B14F-4D97-AF65-F5344CB8AC3E}">
        <p14:creationId xmlns:p14="http://schemas.microsoft.com/office/powerpoint/2010/main" val="366681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a:extLst>
              <a:ext uri="{FF2B5EF4-FFF2-40B4-BE49-F238E27FC236}">
                <a16:creationId xmlns:a16="http://schemas.microsoft.com/office/drawing/2014/main" id="{7F5CD74F-1AC1-3543-906B-43C06C3BDB03}"/>
              </a:ext>
            </a:extLst>
          </p:cNvPr>
          <p:cNvSpPr>
            <a:spLocks noGrp="1"/>
          </p:cNvSpPr>
          <p:nvPr>
            <p:ph type="title"/>
          </p:nvPr>
        </p:nvSpPr>
        <p:spPr/>
        <p:txBody>
          <a:bodyPr/>
          <a:lstStyle/>
          <a:p>
            <a:r>
              <a:rPr lang="ja-JP" altLang="en-US"/>
              <a:t>いつ交換したか分からない名刺をスキャンするとき</a:t>
            </a:r>
            <a:endParaRPr kumimoji="1" lang="ja-JP" altLang="en-US"/>
          </a:p>
        </p:txBody>
      </p:sp>
      <p:sp>
        <p:nvSpPr>
          <p:cNvPr id="20" name="テキスト プレースホルダー 19">
            <a:extLst>
              <a:ext uri="{FF2B5EF4-FFF2-40B4-BE49-F238E27FC236}">
                <a16:creationId xmlns:a16="http://schemas.microsoft.com/office/drawing/2014/main" id="{394DBC06-66C0-E641-BD2C-997B9D294948}"/>
              </a:ext>
            </a:extLst>
          </p:cNvPr>
          <p:cNvSpPr>
            <a:spLocks noGrp="1"/>
          </p:cNvSpPr>
          <p:nvPr>
            <p:ph type="body" sz="quarter" idx="4294967295"/>
          </p:nvPr>
        </p:nvSpPr>
        <p:spPr>
          <a:xfrm>
            <a:off x="477078" y="1140995"/>
            <a:ext cx="10799763" cy="515398"/>
          </a:xfrm>
        </p:spPr>
        <p:txBody>
          <a:bodyPr>
            <a:normAutofit/>
          </a:bodyPr>
          <a:lstStyle/>
          <a:p>
            <a:pPr marL="72000" indent="0">
              <a:buNone/>
            </a:pPr>
            <a:r>
              <a:rPr lang="ja-JP" altLang="en-US" sz="1600" b="1" dirty="0">
                <a:latin typeface="Yu Gothic" panose="020B0400000000000000" pitchFamily="34" charset="-128"/>
                <a:ea typeface="Yu Gothic" panose="020B0400000000000000" pitchFamily="34" charset="-128"/>
              </a:rPr>
              <a:t>「名刺交換日は不明」にチェック。</a:t>
            </a:r>
            <a:endParaRPr kumimoji="1" lang="ja-JP" altLang="en-US" sz="1600" b="1" dirty="0">
              <a:latin typeface="Yu Gothic" panose="020B0400000000000000" pitchFamily="34" charset="-128"/>
              <a:ea typeface="Yu Gothic" panose="020B0400000000000000" pitchFamily="34" charset="-128"/>
            </a:endParaRPr>
          </a:p>
        </p:txBody>
      </p:sp>
      <p:pic>
        <p:nvPicPr>
          <p:cNvPr id="6" name="図 5">
            <a:extLst>
              <a:ext uri="{FF2B5EF4-FFF2-40B4-BE49-F238E27FC236}">
                <a16:creationId xmlns:a16="http://schemas.microsoft.com/office/drawing/2014/main" id="{27768A74-7D11-C44E-B7C9-711B70612001}"/>
              </a:ext>
            </a:extLst>
          </p:cNvPr>
          <p:cNvPicPr>
            <a:picLocks noChangeAspect="1"/>
          </p:cNvPicPr>
          <p:nvPr/>
        </p:nvPicPr>
        <p:blipFill>
          <a:blip r:embed="rId3"/>
          <a:stretch>
            <a:fillRect/>
          </a:stretch>
        </p:blipFill>
        <p:spPr>
          <a:xfrm>
            <a:off x="2136516" y="1675661"/>
            <a:ext cx="7961194" cy="4975746"/>
          </a:xfrm>
          <a:prstGeom prst="rect">
            <a:avLst/>
          </a:prstGeom>
        </p:spPr>
      </p:pic>
      <p:sp>
        <p:nvSpPr>
          <p:cNvPr id="7" name="正方形/長方形 6">
            <a:extLst>
              <a:ext uri="{FF2B5EF4-FFF2-40B4-BE49-F238E27FC236}">
                <a16:creationId xmlns:a16="http://schemas.microsoft.com/office/drawing/2014/main" id="{B1D16F0A-60B9-0946-8736-5706876DCD99}"/>
              </a:ext>
            </a:extLst>
          </p:cNvPr>
          <p:cNvSpPr/>
          <p:nvPr/>
        </p:nvSpPr>
        <p:spPr>
          <a:xfrm>
            <a:off x="8305119" y="3127230"/>
            <a:ext cx="1598735" cy="223800"/>
          </a:xfrm>
          <a:prstGeom prst="rect">
            <a:avLst/>
          </a:prstGeom>
          <a:noFill/>
          <a:ln w="25400" cap="sq"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
        <p:nvSpPr>
          <p:cNvPr id="2" name="フリーフォーム 1">
            <a:extLst>
              <a:ext uri="{FF2B5EF4-FFF2-40B4-BE49-F238E27FC236}">
                <a16:creationId xmlns:a16="http://schemas.microsoft.com/office/drawing/2014/main" id="{637AE5FA-1726-A848-8AA5-4D5AF9E222CA}"/>
              </a:ext>
            </a:extLst>
          </p:cNvPr>
          <p:cNvSpPr/>
          <p:nvPr/>
        </p:nvSpPr>
        <p:spPr>
          <a:xfrm>
            <a:off x="8425044" y="3182950"/>
            <a:ext cx="62822" cy="69801"/>
          </a:xfrm>
          <a:custGeom>
            <a:avLst/>
            <a:gdLst>
              <a:gd name="connsiteX0" fmla="*/ 0 w 62822"/>
              <a:gd name="connsiteY0" fmla="*/ 69801 h 69801"/>
              <a:gd name="connsiteX1" fmla="*/ 41881 w 62822"/>
              <a:gd name="connsiteY1" fmla="*/ 41881 h 69801"/>
              <a:gd name="connsiteX2" fmla="*/ 48861 w 62822"/>
              <a:gd name="connsiteY2" fmla="*/ 20940 h 69801"/>
              <a:gd name="connsiteX3" fmla="*/ 62822 w 62822"/>
              <a:gd name="connsiteY3" fmla="*/ 0 h 69801"/>
            </a:gdLst>
            <a:ahLst/>
            <a:cxnLst>
              <a:cxn ang="0">
                <a:pos x="connsiteX0" y="connsiteY0"/>
              </a:cxn>
              <a:cxn ang="0">
                <a:pos x="connsiteX1" y="connsiteY1"/>
              </a:cxn>
              <a:cxn ang="0">
                <a:pos x="connsiteX2" y="connsiteY2"/>
              </a:cxn>
              <a:cxn ang="0">
                <a:pos x="connsiteX3" y="connsiteY3"/>
              </a:cxn>
            </a:cxnLst>
            <a:rect l="l" t="t" r="r" b="b"/>
            <a:pathLst>
              <a:path w="62822" h="69801">
                <a:moveTo>
                  <a:pt x="0" y="69801"/>
                </a:moveTo>
                <a:cubicBezTo>
                  <a:pt x="13960" y="60494"/>
                  <a:pt x="30017" y="53745"/>
                  <a:pt x="41881" y="41881"/>
                </a:cubicBezTo>
                <a:cubicBezTo>
                  <a:pt x="47084" y="36678"/>
                  <a:pt x="45570" y="27521"/>
                  <a:pt x="48861" y="20940"/>
                </a:cubicBezTo>
                <a:cubicBezTo>
                  <a:pt x="52613" y="13437"/>
                  <a:pt x="62822" y="0"/>
                  <a:pt x="62822" y="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レーム (半分) 8">
            <a:extLst>
              <a:ext uri="{FF2B5EF4-FFF2-40B4-BE49-F238E27FC236}">
                <a16:creationId xmlns:a16="http://schemas.microsoft.com/office/drawing/2014/main" id="{AAF4CAA2-7A83-6747-859F-AD879B840498}"/>
              </a:ext>
            </a:extLst>
          </p:cNvPr>
          <p:cNvSpPr/>
          <p:nvPr/>
        </p:nvSpPr>
        <p:spPr>
          <a:xfrm rot="8471924" flipH="1">
            <a:off x="8410575" y="3205481"/>
            <a:ext cx="82550" cy="45719"/>
          </a:xfrm>
          <a:prstGeom prst="half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tx1"/>
              </a:solidFill>
            </a:endParaRPr>
          </a:p>
        </p:txBody>
      </p:sp>
      <p:sp>
        <p:nvSpPr>
          <p:cNvPr id="11" name="三角形 10">
            <a:extLst>
              <a:ext uri="{FF2B5EF4-FFF2-40B4-BE49-F238E27FC236}">
                <a16:creationId xmlns:a16="http://schemas.microsoft.com/office/drawing/2014/main" id="{53D9E4AC-F258-E742-9B10-FCC30ACAF7A1}"/>
              </a:ext>
            </a:extLst>
          </p:cNvPr>
          <p:cNvSpPr/>
          <p:nvPr/>
        </p:nvSpPr>
        <p:spPr>
          <a:xfrm rot="16200000">
            <a:off x="10166274" y="3143243"/>
            <a:ext cx="253716" cy="19733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5" name="スライド番号プレースホルダー 4">
            <a:extLst>
              <a:ext uri="{FF2B5EF4-FFF2-40B4-BE49-F238E27FC236}">
                <a16:creationId xmlns:a16="http://schemas.microsoft.com/office/drawing/2014/main" id="{519B164A-6E75-EF77-EAA5-73B1CE4A79F8}"/>
              </a:ext>
            </a:extLst>
          </p:cNvPr>
          <p:cNvSpPr>
            <a:spLocks noGrp="1"/>
          </p:cNvSpPr>
          <p:nvPr>
            <p:ph type="sldNum" sz="quarter" idx="10"/>
          </p:nvPr>
        </p:nvSpPr>
        <p:spPr/>
        <p:txBody>
          <a:bodyPr/>
          <a:lstStyle/>
          <a:p>
            <a:fld id="{BC97076A-FE38-4902-A3BD-70DA550777B1}" type="slidenum">
              <a:rPr lang="ja-JP" altLang="en-US" smtClean="0"/>
              <a:pPr/>
              <a:t>35</a:t>
            </a:fld>
            <a:endParaRPr lang="ja-JP" altLang="en-US"/>
          </a:p>
        </p:txBody>
      </p:sp>
    </p:spTree>
    <p:extLst>
      <p:ext uri="{BB962C8B-B14F-4D97-AF65-F5344CB8AC3E}">
        <p14:creationId xmlns:p14="http://schemas.microsoft.com/office/powerpoint/2010/main" val="321899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デジタル名刺</a:t>
            </a:r>
          </a:p>
        </p:txBody>
      </p:sp>
    </p:spTree>
    <p:extLst>
      <p:ext uri="{BB962C8B-B14F-4D97-AF65-F5344CB8AC3E}">
        <p14:creationId xmlns:p14="http://schemas.microsoft.com/office/powerpoint/2010/main" val="2107064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5E11A8C-A72F-4094-AE93-A95F76492B7E}"/>
              </a:ext>
            </a:extLst>
          </p:cNvPr>
          <p:cNvSpPr/>
          <p:nvPr/>
        </p:nvSpPr>
        <p:spPr>
          <a:xfrm>
            <a:off x="1147871" y="2514265"/>
            <a:ext cx="9921899" cy="3664949"/>
          </a:xfrm>
          <a:prstGeom prst="rect">
            <a:avLst/>
          </a:prstGeom>
          <a:solidFill>
            <a:schemeClr val="accent5">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sp>
        <p:nvSpPr>
          <p:cNvPr id="2" name="正方形/長方形 1">
            <a:extLst>
              <a:ext uri="{FF2B5EF4-FFF2-40B4-BE49-F238E27FC236}">
                <a16:creationId xmlns:a16="http://schemas.microsoft.com/office/drawing/2014/main" id="{4F93BA36-4823-AC9D-14C3-CFB50500683D}"/>
              </a:ext>
            </a:extLst>
          </p:cNvPr>
          <p:cNvSpPr/>
          <p:nvPr/>
        </p:nvSpPr>
        <p:spPr>
          <a:xfrm>
            <a:off x="1185971" y="1303331"/>
            <a:ext cx="9804448" cy="946349"/>
          </a:xfrm>
          <a:prstGeom prst="rect">
            <a:avLst/>
          </a:prstGeom>
        </p:spPr>
        <p:txBody>
          <a:bodyPr wrap="square">
            <a:spAutoFit/>
          </a:bodyPr>
          <a:lstStyle/>
          <a:p>
            <a:pPr algn="ctr">
              <a:lnSpc>
                <a:spcPts val="3500"/>
              </a:lnSpc>
            </a:pPr>
            <a:r>
              <a:rPr lang="ja-JP" altLang="en-US" sz="2000" b="1" dirty="0">
                <a:latin typeface="Arial" panose="020B0604020202020204" pitchFamily="34" charset="0"/>
                <a:ea typeface="Yu Gothic" panose="020B0400000000000000" pitchFamily="34" charset="-128"/>
                <a:cs typeface="Arial" panose="020B0604020202020204" pitchFamily="34" charset="0"/>
              </a:rPr>
              <a:t>オンラインで名刺情報の交換ができる仕組み。</a:t>
            </a:r>
            <a:endParaRPr lang="en-US" altLang="ja-JP" sz="2000" b="1" dirty="0">
              <a:latin typeface="Arial" panose="020B0604020202020204" pitchFamily="34" charset="0"/>
              <a:ea typeface="Yu Gothic" panose="020B0400000000000000" pitchFamily="34" charset="-128"/>
              <a:cs typeface="Arial" panose="020B0604020202020204" pitchFamily="34" charset="0"/>
            </a:endParaRPr>
          </a:p>
          <a:p>
            <a:pPr algn="ctr">
              <a:lnSpc>
                <a:spcPts val="3500"/>
              </a:lnSpc>
            </a:pPr>
            <a:r>
              <a:rPr lang="ja-JP" altLang="en-US" sz="2000" b="1" dirty="0">
                <a:latin typeface="Arial" panose="020B0604020202020204" pitchFamily="34" charset="0"/>
                <a:ea typeface="Yu Gothic" panose="020B0400000000000000" pitchFamily="34" charset="-128"/>
                <a:cs typeface="Arial" panose="020B0604020202020204" pitchFamily="34" charset="0"/>
              </a:rPr>
              <a:t>相手が</a:t>
            </a:r>
            <a:r>
              <a:rPr lang="en-US" altLang="ja-JP" sz="20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2000" b="1" dirty="0">
                <a:latin typeface="Arial" panose="020B0604020202020204" pitchFamily="34" charset="0"/>
                <a:ea typeface="Yu Gothic" panose="020B0400000000000000" pitchFamily="34" charset="-128"/>
                <a:cs typeface="Arial" panose="020B0604020202020204" pitchFamily="34" charset="0"/>
              </a:rPr>
              <a:t>ユーザーかどうかに関わらず、利用できます。</a:t>
            </a:r>
          </a:p>
        </p:txBody>
      </p:sp>
      <p:sp>
        <p:nvSpPr>
          <p:cNvPr id="9" name="タイトル 1">
            <a:extLst>
              <a:ext uri="{FF2B5EF4-FFF2-40B4-BE49-F238E27FC236}">
                <a16:creationId xmlns:a16="http://schemas.microsoft.com/office/drawing/2014/main" id="{E0025977-23D5-4042-A258-C0E240449B8C}"/>
              </a:ext>
            </a:extLst>
          </p:cNvPr>
          <p:cNvSpPr>
            <a:spLocks noGrp="1"/>
          </p:cNvSpPr>
          <p:nvPr>
            <p:ph type="title"/>
          </p:nvPr>
        </p:nvSpPr>
        <p:spPr>
          <a:xfrm>
            <a:off x="657464" y="404664"/>
            <a:ext cx="10877073" cy="634082"/>
          </a:xfrm>
        </p:spPr>
        <p:txBody>
          <a:bodyPr/>
          <a:lstStyle/>
          <a:p>
            <a:r>
              <a:rPr lang="ja-JP" altLang="en-US" dirty="0"/>
              <a:t>デジタル名刺とは</a:t>
            </a:r>
          </a:p>
        </p:txBody>
      </p:sp>
      <p:pic>
        <p:nvPicPr>
          <p:cNvPr id="52" name="図 51">
            <a:extLst>
              <a:ext uri="{FF2B5EF4-FFF2-40B4-BE49-F238E27FC236}">
                <a16:creationId xmlns:a16="http://schemas.microsoft.com/office/drawing/2014/main" id="{930A4FE6-F324-DE44-8E32-68C1E78CEDA2}"/>
              </a:ext>
            </a:extLst>
          </p:cNvPr>
          <p:cNvPicPr>
            <a:picLocks noChangeAspect="1"/>
          </p:cNvPicPr>
          <p:nvPr/>
        </p:nvPicPr>
        <p:blipFill>
          <a:blip r:embed="rId3"/>
          <a:stretch>
            <a:fillRect/>
          </a:stretch>
        </p:blipFill>
        <p:spPr>
          <a:xfrm rot="18976794" flipH="1">
            <a:off x="4696503" y="3553157"/>
            <a:ext cx="424425" cy="384005"/>
          </a:xfrm>
          <a:prstGeom prst="rect">
            <a:avLst/>
          </a:prstGeom>
        </p:spPr>
      </p:pic>
      <p:cxnSp>
        <p:nvCxnSpPr>
          <p:cNvPr id="55" name="直線矢印コネクタ 54">
            <a:extLst>
              <a:ext uri="{FF2B5EF4-FFF2-40B4-BE49-F238E27FC236}">
                <a16:creationId xmlns:a16="http://schemas.microsoft.com/office/drawing/2014/main" id="{D56DE3EF-FFCB-8B49-93FD-40283C063573}"/>
              </a:ext>
            </a:extLst>
          </p:cNvPr>
          <p:cNvCxnSpPr>
            <a:cxnSpLocks/>
          </p:cNvCxnSpPr>
          <p:nvPr/>
        </p:nvCxnSpPr>
        <p:spPr>
          <a:xfrm flipH="1">
            <a:off x="5401733" y="4098925"/>
            <a:ext cx="2621749" cy="0"/>
          </a:xfrm>
          <a:prstGeom prst="straightConnector1">
            <a:avLst/>
          </a:prstGeom>
          <a:ln w="31750">
            <a:solidFill>
              <a:schemeClr val="accent1"/>
            </a:solidFill>
            <a:prstDash val="sysDot"/>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ED3A54EE-CBD2-E545-AAEF-2CD6AA076F80}"/>
              </a:ext>
            </a:extLst>
          </p:cNvPr>
          <p:cNvCxnSpPr>
            <a:cxnSpLocks/>
          </p:cNvCxnSpPr>
          <p:nvPr/>
        </p:nvCxnSpPr>
        <p:spPr>
          <a:xfrm flipH="1">
            <a:off x="3884745" y="4098925"/>
            <a:ext cx="508876" cy="0"/>
          </a:xfrm>
          <a:prstGeom prst="straightConnector1">
            <a:avLst/>
          </a:prstGeom>
          <a:ln w="3175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CC624907-95B0-4543-AF37-E005E7E49B25}"/>
              </a:ext>
            </a:extLst>
          </p:cNvPr>
          <p:cNvSpPr txBox="1"/>
          <p:nvPr/>
        </p:nvSpPr>
        <p:spPr>
          <a:xfrm>
            <a:off x="3763663" y="3155145"/>
            <a:ext cx="87614" cy="324008"/>
          </a:xfrm>
          <a:prstGeom prst="rect">
            <a:avLst/>
          </a:prstGeom>
        </p:spPr>
        <p:txBody>
          <a:bodyPr vert="horz" wrap="square" lIns="0" tIns="0" rIns="0" bIns="0" rtlCol="0">
            <a:spAutoFit/>
          </a:bodyPr>
          <a:lstStyle/>
          <a:p>
            <a:pPr algn="ctr">
              <a:lnSpc>
                <a:spcPct val="130000"/>
              </a:lnSpc>
              <a:spcBef>
                <a:spcPts val="800"/>
              </a:spcBef>
            </a:pPr>
            <a:r>
              <a:rPr lang="en-US" altLang="ja-JP" b="1" dirty="0">
                <a:solidFill>
                  <a:schemeClr val="bg1"/>
                </a:solidFill>
                <a:ea typeface="Yu Gothic" charset="-128"/>
                <a:cs typeface="Yu Gothic" charset="-128"/>
              </a:rPr>
              <a:t>1</a:t>
            </a:r>
            <a:endParaRPr lang="ja-JP" altLang="en-US" b="1" dirty="0">
              <a:solidFill>
                <a:schemeClr val="bg1"/>
              </a:solidFill>
              <a:ea typeface="Yu Gothic" charset="-128"/>
              <a:cs typeface="Yu Gothic" charset="-128"/>
            </a:endParaRPr>
          </a:p>
        </p:txBody>
      </p:sp>
      <p:sp>
        <p:nvSpPr>
          <p:cNvPr id="62" name="テキスト ボックス 61">
            <a:extLst>
              <a:ext uri="{FF2B5EF4-FFF2-40B4-BE49-F238E27FC236}">
                <a16:creationId xmlns:a16="http://schemas.microsoft.com/office/drawing/2014/main" id="{5A782429-6319-B941-AD7E-08CE49C22D7F}"/>
              </a:ext>
            </a:extLst>
          </p:cNvPr>
          <p:cNvSpPr txBox="1"/>
          <p:nvPr/>
        </p:nvSpPr>
        <p:spPr>
          <a:xfrm>
            <a:off x="8148622" y="3182584"/>
            <a:ext cx="1823015" cy="276999"/>
          </a:xfrm>
          <a:prstGeom prst="rect">
            <a:avLst/>
          </a:prstGeom>
          <a:noFill/>
        </p:spPr>
        <p:txBody>
          <a:bodyPr vert="horz" wrap="square" lIns="0" tIns="0" rIns="0" bIns="0" rtlCol="0">
            <a:spAutoFit/>
          </a:bodyPr>
          <a:lstStyle/>
          <a:p>
            <a:pPr algn="ctr"/>
            <a:r>
              <a:rPr lang="ja-JP" altLang="en-US" b="1">
                <a:solidFill>
                  <a:schemeClr val="accent1"/>
                </a:solidFill>
                <a:latin typeface="游ゴシック" panose="020B0400000000000000" pitchFamily="50" charset="-128"/>
                <a:ea typeface="游ゴシック" panose="020B0400000000000000" pitchFamily="50" charset="-128"/>
                <a:cs typeface="Yu Gothic" charset="-128"/>
              </a:rPr>
              <a:t>名刺を受け取る</a:t>
            </a:r>
            <a:endParaRPr lang="en-US" altLang="ja-JP" b="1" dirty="0">
              <a:solidFill>
                <a:schemeClr val="accent1"/>
              </a:solidFill>
              <a:latin typeface="游ゴシック" panose="020B0400000000000000" pitchFamily="50" charset="-128"/>
              <a:ea typeface="游ゴシック" panose="020B0400000000000000" pitchFamily="50" charset="-128"/>
              <a:cs typeface="Yu Gothic" charset="-128"/>
            </a:endParaRPr>
          </a:p>
        </p:txBody>
      </p:sp>
      <p:sp>
        <p:nvSpPr>
          <p:cNvPr id="63" name="テキスト ボックス 62">
            <a:extLst>
              <a:ext uri="{FF2B5EF4-FFF2-40B4-BE49-F238E27FC236}">
                <a16:creationId xmlns:a16="http://schemas.microsoft.com/office/drawing/2014/main" id="{77EEC1F8-4886-B94A-ABFE-B9432DE5A120}"/>
              </a:ext>
            </a:extLst>
          </p:cNvPr>
          <p:cNvSpPr txBox="1"/>
          <p:nvPr/>
        </p:nvSpPr>
        <p:spPr>
          <a:xfrm>
            <a:off x="6629365" y="5406587"/>
            <a:ext cx="1026292" cy="276999"/>
          </a:xfrm>
          <a:prstGeom prst="rect">
            <a:avLst/>
          </a:prstGeom>
        </p:spPr>
        <p:txBody>
          <a:bodyPr vert="horz" wrap="square" lIns="0" tIns="0" rIns="0" bIns="0" rtlCol="0">
            <a:spAutoFit/>
          </a:bodyPr>
          <a:lstStyle/>
          <a:p>
            <a:r>
              <a:rPr lang="ja-JP" altLang="en-US" b="1">
                <a:solidFill>
                  <a:schemeClr val="accent1"/>
                </a:solidFill>
                <a:ea typeface="Yu Gothic" charset="-128"/>
                <a:cs typeface="Yu Gothic" charset="-128"/>
              </a:rPr>
              <a:t>送り返す</a:t>
            </a:r>
            <a:endParaRPr lang="en-US" altLang="ja-JP" b="1" dirty="0">
              <a:solidFill>
                <a:schemeClr val="accent1"/>
              </a:solidFill>
              <a:ea typeface="Yu Gothic" charset="-128"/>
              <a:cs typeface="Yu Gothic" charset="-128"/>
            </a:endParaRPr>
          </a:p>
        </p:txBody>
      </p:sp>
      <p:cxnSp>
        <p:nvCxnSpPr>
          <p:cNvPr id="65" name="直線矢印コネクタ 64">
            <a:extLst>
              <a:ext uri="{FF2B5EF4-FFF2-40B4-BE49-F238E27FC236}">
                <a16:creationId xmlns:a16="http://schemas.microsoft.com/office/drawing/2014/main" id="{3726D8E5-5BD4-5646-B852-E11DAF6D6550}"/>
              </a:ext>
            </a:extLst>
          </p:cNvPr>
          <p:cNvCxnSpPr>
            <a:cxnSpLocks/>
          </p:cNvCxnSpPr>
          <p:nvPr/>
        </p:nvCxnSpPr>
        <p:spPr>
          <a:xfrm flipH="1">
            <a:off x="3868774" y="5041308"/>
            <a:ext cx="2586741" cy="0"/>
          </a:xfrm>
          <a:prstGeom prst="straightConnector1">
            <a:avLst/>
          </a:prstGeom>
          <a:ln w="31750">
            <a:solidFill>
              <a:schemeClr val="accent1"/>
            </a:solidFill>
            <a:prstDash val="sysDot"/>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8F2F6402-DB01-6143-B1F9-3DA0DA98D3DE}"/>
              </a:ext>
            </a:extLst>
          </p:cNvPr>
          <p:cNvCxnSpPr>
            <a:cxnSpLocks/>
          </p:cNvCxnSpPr>
          <p:nvPr/>
        </p:nvCxnSpPr>
        <p:spPr>
          <a:xfrm flipH="1">
            <a:off x="7489965" y="5049308"/>
            <a:ext cx="533518" cy="0"/>
          </a:xfrm>
          <a:prstGeom prst="straightConnector1">
            <a:avLst/>
          </a:prstGeom>
          <a:ln w="31750">
            <a:solidFill>
              <a:schemeClr val="accent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グループ化 5">
            <a:extLst>
              <a:ext uri="{FF2B5EF4-FFF2-40B4-BE49-F238E27FC236}">
                <a16:creationId xmlns:a16="http://schemas.microsoft.com/office/drawing/2014/main" id="{7C7C956E-3AD3-96B8-9A2A-EB253D8669BE}"/>
              </a:ext>
            </a:extLst>
          </p:cNvPr>
          <p:cNvGrpSpPr/>
          <p:nvPr/>
        </p:nvGrpSpPr>
        <p:grpSpPr>
          <a:xfrm>
            <a:off x="6301119" y="5366009"/>
            <a:ext cx="282413" cy="298298"/>
            <a:chOff x="6173102" y="5689312"/>
            <a:chExt cx="282413" cy="298298"/>
          </a:xfrm>
        </p:grpSpPr>
        <p:sp>
          <p:nvSpPr>
            <p:cNvPr id="67" name="楕円 6">
              <a:extLst>
                <a:ext uri="{FF2B5EF4-FFF2-40B4-BE49-F238E27FC236}">
                  <a16:creationId xmlns:a16="http://schemas.microsoft.com/office/drawing/2014/main" id="{B3D77A4E-7375-F942-B860-4F00DB189563}"/>
                </a:ext>
              </a:extLst>
            </p:cNvPr>
            <p:cNvSpPr/>
            <p:nvPr/>
          </p:nvSpPr>
          <p:spPr>
            <a:xfrm>
              <a:off x="6173102" y="5705197"/>
              <a:ext cx="282413" cy="282413"/>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3200" b="1" dirty="0">
                <a:solidFill>
                  <a:srgbClr val="004E98"/>
                </a:solidFill>
                <a:ea typeface="Yu Gothic" charset="-128"/>
                <a:cs typeface="Yu Gothic" charset="-128"/>
              </a:endParaRPr>
            </a:p>
          </p:txBody>
        </p:sp>
        <p:sp>
          <p:nvSpPr>
            <p:cNvPr id="68" name="テキスト ボックス 67">
              <a:extLst>
                <a:ext uri="{FF2B5EF4-FFF2-40B4-BE49-F238E27FC236}">
                  <a16:creationId xmlns:a16="http://schemas.microsoft.com/office/drawing/2014/main" id="{7C27C87E-4A46-8F42-85EE-B3F90C93BCC4}"/>
                </a:ext>
              </a:extLst>
            </p:cNvPr>
            <p:cNvSpPr txBox="1"/>
            <p:nvPr/>
          </p:nvSpPr>
          <p:spPr>
            <a:xfrm>
              <a:off x="6225425" y="5689312"/>
              <a:ext cx="180404" cy="286745"/>
            </a:xfrm>
            <a:prstGeom prst="rect">
              <a:avLst/>
            </a:prstGeom>
          </p:spPr>
          <p:txBody>
            <a:bodyPr vert="horz" wrap="square" lIns="0" tIns="0" rIns="0" bIns="0" rtlCol="0">
              <a:spAutoFit/>
            </a:bodyPr>
            <a:lstStyle/>
            <a:p>
              <a:pPr algn="ctr">
                <a:lnSpc>
                  <a:spcPct val="130000"/>
                </a:lnSpc>
                <a:spcBef>
                  <a:spcPts val="800"/>
                </a:spcBef>
              </a:pPr>
              <a:r>
                <a:rPr lang="en-US" altLang="ja-JP" sz="1600" b="1" dirty="0">
                  <a:solidFill>
                    <a:schemeClr val="bg1"/>
                  </a:solidFill>
                  <a:ea typeface="Yu Gothic" charset="-128"/>
                  <a:cs typeface="Yu Gothic" charset="-128"/>
                </a:rPr>
                <a:t>3</a:t>
              </a:r>
              <a:endParaRPr lang="ja-JP" altLang="en-US" sz="1600" b="1" dirty="0">
                <a:solidFill>
                  <a:schemeClr val="bg1"/>
                </a:solidFill>
                <a:ea typeface="Yu Gothic" charset="-128"/>
                <a:cs typeface="Yu Gothic" charset="-128"/>
              </a:endParaRPr>
            </a:p>
          </p:txBody>
        </p:sp>
      </p:grpSp>
      <p:grpSp>
        <p:nvGrpSpPr>
          <p:cNvPr id="17" name="グループ化 16">
            <a:extLst>
              <a:ext uri="{FF2B5EF4-FFF2-40B4-BE49-F238E27FC236}">
                <a16:creationId xmlns:a16="http://schemas.microsoft.com/office/drawing/2014/main" id="{91EF5601-E2B5-B83D-D545-4A8A94E57B3F}"/>
              </a:ext>
            </a:extLst>
          </p:cNvPr>
          <p:cNvGrpSpPr/>
          <p:nvPr/>
        </p:nvGrpSpPr>
        <p:grpSpPr>
          <a:xfrm>
            <a:off x="8490314" y="5196426"/>
            <a:ext cx="1028791" cy="370935"/>
            <a:chOff x="8421114" y="5270598"/>
            <a:chExt cx="1104431" cy="398207"/>
          </a:xfrm>
        </p:grpSpPr>
        <p:sp>
          <p:nvSpPr>
            <p:cNvPr id="16" name="フローチャート: 端子 15">
              <a:extLst>
                <a:ext uri="{FF2B5EF4-FFF2-40B4-BE49-F238E27FC236}">
                  <a16:creationId xmlns:a16="http://schemas.microsoft.com/office/drawing/2014/main" id="{A531D4DF-2D04-1203-EC41-BE2323B9E123}"/>
                </a:ext>
              </a:extLst>
            </p:cNvPr>
            <p:cNvSpPr/>
            <p:nvPr/>
          </p:nvSpPr>
          <p:spPr>
            <a:xfrm>
              <a:off x="8421114" y="5300052"/>
              <a:ext cx="1104431" cy="357138"/>
            </a:xfrm>
            <a:prstGeom prst="flowChartTerminator">
              <a:avLst/>
            </a:prstGeom>
            <a:solidFill>
              <a:schemeClr val="accent3">
                <a:lumMod val="75000"/>
                <a:alpha val="460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3" name="テキスト ボックス 2">
              <a:extLst>
                <a:ext uri="{FF2B5EF4-FFF2-40B4-BE49-F238E27FC236}">
                  <a16:creationId xmlns:a16="http://schemas.microsoft.com/office/drawing/2014/main" id="{6C05724B-0BD2-9942-B69D-03067B38B2D8}"/>
                </a:ext>
              </a:extLst>
            </p:cNvPr>
            <p:cNvSpPr txBox="1"/>
            <p:nvPr/>
          </p:nvSpPr>
          <p:spPr>
            <a:xfrm>
              <a:off x="8581607" y="5270598"/>
              <a:ext cx="817754" cy="398207"/>
            </a:xfrm>
            <a:prstGeom prst="rect">
              <a:avLst/>
            </a:prstGeom>
          </p:spPr>
          <p:txBody>
            <a:bodyPr vert="horz" wrap="none" lIns="91440" tIns="45720" rIns="91440" bIns="45720" rtlCol="0">
              <a:spAutoFit/>
            </a:bodyPr>
            <a:lstStyle/>
            <a:p>
              <a:pPr algn="ctr">
                <a:lnSpc>
                  <a:spcPct val="130000"/>
                </a:lnSpc>
                <a:spcBef>
                  <a:spcPts val="800"/>
                </a:spcBef>
              </a:pPr>
              <a:r>
                <a:rPr kumimoji="1" lang="ja-JP" altLang="en-US" sz="1500" b="1">
                  <a:solidFill>
                    <a:schemeClr val="accent1"/>
                  </a:solidFill>
                  <a:latin typeface="Yu Gothic" panose="020B0400000000000000" pitchFamily="34" charset="-128"/>
                  <a:ea typeface="Yu Gothic" panose="020B0400000000000000" pitchFamily="34" charset="-128"/>
                </a:rPr>
                <a:t>取引先</a:t>
              </a:r>
            </a:p>
          </p:txBody>
        </p:sp>
      </p:grpSp>
      <p:grpSp>
        <p:nvGrpSpPr>
          <p:cNvPr id="7" name="グループ化 6">
            <a:extLst>
              <a:ext uri="{FF2B5EF4-FFF2-40B4-BE49-F238E27FC236}">
                <a16:creationId xmlns:a16="http://schemas.microsoft.com/office/drawing/2014/main" id="{92134EA1-A9FB-2BD6-EF1C-28F89CF6A18A}"/>
              </a:ext>
            </a:extLst>
          </p:cNvPr>
          <p:cNvGrpSpPr/>
          <p:nvPr/>
        </p:nvGrpSpPr>
        <p:grpSpPr>
          <a:xfrm>
            <a:off x="7931136" y="3152896"/>
            <a:ext cx="282413" cy="298298"/>
            <a:chOff x="6173102" y="5689312"/>
            <a:chExt cx="282413" cy="298298"/>
          </a:xfrm>
        </p:grpSpPr>
        <p:sp>
          <p:nvSpPr>
            <p:cNvPr id="8" name="楕円 6">
              <a:extLst>
                <a:ext uri="{FF2B5EF4-FFF2-40B4-BE49-F238E27FC236}">
                  <a16:creationId xmlns:a16="http://schemas.microsoft.com/office/drawing/2014/main" id="{7B1C81FA-3B79-5474-A1DB-1CE38E9D82F4}"/>
                </a:ext>
              </a:extLst>
            </p:cNvPr>
            <p:cNvSpPr/>
            <p:nvPr/>
          </p:nvSpPr>
          <p:spPr>
            <a:xfrm>
              <a:off x="6173102" y="5705197"/>
              <a:ext cx="282413" cy="282413"/>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3200" b="1" dirty="0">
                <a:solidFill>
                  <a:srgbClr val="004E98"/>
                </a:solidFill>
                <a:ea typeface="Yu Gothic" charset="-128"/>
                <a:cs typeface="Yu Gothic" charset="-128"/>
              </a:endParaRPr>
            </a:p>
          </p:txBody>
        </p:sp>
        <p:sp>
          <p:nvSpPr>
            <p:cNvPr id="10" name="テキスト ボックス 9">
              <a:extLst>
                <a:ext uri="{FF2B5EF4-FFF2-40B4-BE49-F238E27FC236}">
                  <a16:creationId xmlns:a16="http://schemas.microsoft.com/office/drawing/2014/main" id="{0F02C78B-9989-3235-1A4C-69652D0F2E54}"/>
                </a:ext>
              </a:extLst>
            </p:cNvPr>
            <p:cNvSpPr txBox="1"/>
            <p:nvPr/>
          </p:nvSpPr>
          <p:spPr>
            <a:xfrm>
              <a:off x="6225425" y="5689312"/>
              <a:ext cx="180404" cy="286745"/>
            </a:xfrm>
            <a:prstGeom prst="rect">
              <a:avLst/>
            </a:prstGeom>
          </p:spPr>
          <p:txBody>
            <a:bodyPr vert="horz" wrap="square" lIns="0" tIns="0" rIns="0" bIns="0" rtlCol="0">
              <a:spAutoFit/>
            </a:bodyPr>
            <a:lstStyle/>
            <a:p>
              <a:pPr algn="ctr">
                <a:lnSpc>
                  <a:spcPct val="130000"/>
                </a:lnSpc>
                <a:spcBef>
                  <a:spcPts val="800"/>
                </a:spcBef>
              </a:pPr>
              <a:r>
                <a:rPr lang="en-US" altLang="ja-JP" sz="1600" b="1" dirty="0">
                  <a:solidFill>
                    <a:schemeClr val="bg1"/>
                  </a:solidFill>
                  <a:ea typeface="Yu Gothic" charset="-128"/>
                  <a:cs typeface="Yu Gothic" charset="-128"/>
                </a:rPr>
                <a:t>2</a:t>
              </a:r>
            </a:p>
          </p:txBody>
        </p:sp>
      </p:grpSp>
      <p:grpSp>
        <p:nvGrpSpPr>
          <p:cNvPr id="15" name="グループ化 14">
            <a:extLst>
              <a:ext uri="{FF2B5EF4-FFF2-40B4-BE49-F238E27FC236}">
                <a16:creationId xmlns:a16="http://schemas.microsoft.com/office/drawing/2014/main" id="{C9E6FE2F-957A-666C-899D-F5C5CCB675BB}"/>
              </a:ext>
            </a:extLst>
          </p:cNvPr>
          <p:cNvGrpSpPr/>
          <p:nvPr/>
        </p:nvGrpSpPr>
        <p:grpSpPr>
          <a:xfrm>
            <a:off x="3779916" y="3152896"/>
            <a:ext cx="2328905" cy="319069"/>
            <a:chOff x="3779916" y="3224930"/>
            <a:chExt cx="2328905" cy="319069"/>
          </a:xfrm>
        </p:grpSpPr>
        <p:sp>
          <p:nvSpPr>
            <p:cNvPr id="53" name="テキスト ボックス 52">
              <a:extLst>
                <a:ext uri="{FF2B5EF4-FFF2-40B4-BE49-F238E27FC236}">
                  <a16:creationId xmlns:a16="http://schemas.microsoft.com/office/drawing/2014/main" id="{7DA59BC9-B06B-684A-8C1F-D364CD13FCB3}"/>
                </a:ext>
              </a:extLst>
            </p:cNvPr>
            <p:cNvSpPr txBox="1"/>
            <p:nvPr/>
          </p:nvSpPr>
          <p:spPr>
            <a:xfrm>
              <a:off x="4115373" y="3267000"/>
              <a:ext cx="1993448" cy="276999"/>
            </a:xfrm>
            <a:prstGeom prst="rect">
              <a:avLst/>
            </a:prstGeom>
          </p:spPr>
          <p:txBody>
            <a:bodyPr vert="horz" wrap="square" lIns="0" tIns="0" rIns="0" bIns="0" rtlCol="0">
              <a:spAutoFit/>
            </a:bodyPr>
            <a:lstStyle/>
            <a:p>
              <a:r>
                <a:rPr lang="ja-JP" altLang="en-US" b="1" dirty="0">
                  <a:solidFill>
                    <a:schemeClr val="accent1"/>
                  </a:solidFill>
                  <a:ea typeface="Yu Gothic" charset="-128"/>
                  <a:cs typeface="Yu Gothic" charset="-128"/>
                </a:rPr>
                <a:t>名刺送付用</a:t>
              </a:r>
              <a:r>
                <a:rPr lang="en-US" altLang="ja-JP" b="1" dirty="0">
                  <a:solidFill>
                    <a:schemeClr val="accent1"/>
                  </a:solidFill>
                  <a:ea typeface="Yu Gothic" charset="-128"/>
                  <a:cs typeface="Yu Gothic" charset="-128"/>
                </a:rPr>
                <a:t>URL</a:t>
              </a:r>
            </a:p>
          </p:txBody>
        </p:sp>
        <p:grpSp>
          <p:nvGrpSpPr>
            <p:cNvPr id="11" name="グループ化 10">
              <a:extLst>
                <a:ext uri="{FF2B5EF4-FFF2-40B4-BE49-F238E27FC236}">
                  <a16:creationId xmlns:a16="http://schemas.microsoft.com/office/drawing/2014/main" id="{2F830F8B-5296-E3CA-B4D1-12005C5B8A2D}"/>
                </a:ext>
              </a:extLst>
            </p:cNvPr>
            <p:cNvGrpSpPr/>
            <p:nvPr/>
          </p:nvGrpSpPr>
          <p:grpSpPr>
            <a:xfrm>
              <a:off x="3779916" y="3224930"/>
              <a:ext cx="282413" cy="298298"/>
              <a:chOff x="6166623" y="5689312"/>
              <a:chExt cx="282413" cy="298298"/>
            </a:xfrm>
          </p:grpSpPr>
          <p:sp>
            <p:nvSpPr>
              <p:cNvPr id="12" name="楕円 6">
                <a:extLst>
                  <a:ext uri="{FF2B5EF4-FFF2-40B4-BE49-F238E27FC236}">
                    <a16:creationId xmlns:a16="http://schemas.microsoft.com/office/drawing/2014/main" id="{306F82B0-D7A8-6BA1-C96E-D6C6B0B23AB6}"/>
                  </a:ext>
                </a:extLst>
              </p:cNvPr>
              <p:cNvSpPr/>
              <p:nvPr/>
            </p:nvSpPr>
            <p:spPr>
              <a:xfrm>
                <a:off x="6166623" y="5705197"/>
                <a:ext cx="282413" cy="282413"/>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3200" b="1" dirty="0">
                  <a:solidFill>
                    <a:srgbClr val="004E98"/>
                  </a:solidFill>
                  <a:ea typeface="Yu Gothic" charset="-128"/>
                  <a:cs typeface="Yu Gothic" charset="-128"/>
                </a:endParaRPr>
              </a:p>
            </p:txBody>
          </p:sp>
          <p:sp>
            <p:nvSpPr>
              <p:cNvPr id="13" name="テキスト ボックス 12">
                <a:extLst>
                  <a:ext uri="{FF2B5EF4-FFF2-40B4-BE49-F238E27FC236}">
                    <a16:creationId xmlns:a16="http://schemas.microsoft.com/office/drawing/2014/main" id="{B67827F1-1603-5261-697B-2070D06D4F82}"/>
                  </a:ext>
                </a:extLst>
              </p:cNvPr>
              <p:cNvSpPr txBox="1"/>
              <p:nvPr/>
            </p:nvSpPr>
            <p:spPr>
              <a:xfrm>
                <a:off x="6218946" y="5689312"/>
                <a:ext cx="180404" cy="286745"/>
              </a:xfrm>
              <a:prstGeom prst="rect">
                <a:avLst/>
              </a:prstGeom>
            </p:spPr>
            <p:txBody>
              <a:bodyPr vert="horz" wrap="square" lIns="0" tIns="0" rIns="0" bIns="0" rtlCol="0">
                <a:spAutoFit/>
              </a:bodyPr>
              <a:lstStyle/>
              <a:p>
                <a:pPr algn="ctr">
                  <a:lnSpc>
                    <a:spcPct val="130000"/>
                  </a:lnSpc>
                  <a:spcBef>
                    <a:spcPts val="800"/>
                  </a:spcBef>
                </a:pPr>
                <a:r>
                  <a:rPr lang="en-US" altLang="ja-JP" sz="1600" b="1" dirty="0">
                    <a:solidFill>
                      <a:schemeClr val="bg1"/>
                    </a:solidFill>
                    <a:ea typeface="Yu Gothic" charset="-128"/>
                    <a:cs typeface="Yu Gothic" charset="-128"/>
                  </a:rPr>
                  <a:t>1</a:t>
                </a:r>
              </a:p>
            </p:txBody>
          </p:sp>
        </p:grpSp>
      </p:grpSp>
      <p:grpSp>
        <p:nvGrpSpPr>
          <p:cNvPr id="29" name="グループ化 28">
            <a:extLst>
              <a:ext uri="{FF2B5EF4-FFF2-40B4-BE49-F238E27FC236}">
                <a16:creationId xmlns:a16="http://schemas.microsoft.com/office/drawing/2014/main" id="{A536D3EF-C42B-C95E-C2FA-709CFD12BE87}"/>
              </a:ext>
            </a:extLst>
          </p:cNvPr>
          <p:cNvGrpSpPr/>
          <p:nvPr/>
        </p:nvGrpSpPr>
        <p:grpSpPr>
          <a:xfrm>
            <a:off x="7880212" y="3430323"/>
            <a:ext cx="2279374" cy="2279374"/>
            <a:chOff x="901150" y="3730572"/>
            <a:chExt cx="2279374" cy="2279374"/>
          </a:xfrm>
        </p:grpSpPr>
        <p:sp>
          <p:nvSpPr>
            <p:cNvPr id="30" name="フリーフォーム 29">
              <a:extLst>
                <a:ext uri="{FF2B5EF4-FFF2-40B4-BE49-F238E27FC236}">
                  <a16:creationId xmlns:a16="http://schemas.microsoft.com/office/drawing/2014/main" id="{C3DA9E66-C28A-9ACC-0DA9-5BD77114FEE2}"/>
                </a:ext>
              </a:extLst>
            </p:cNvPr>
            <p:cNvSpPr/>
            <p:nvPr/>
          </p:nvSpPr>
          <p:spPr>
            <a:xfrm>
              <a:off x="1323474" y="4335199"/>
              <a:ext cx="1443789" cy="1090863"/>
            </a:xfrm>
            <a:custGeom>
              <a:avLst/>
              <a:gdLst>
                <a:gd name="connsiteX0" fmla="*/ 72189 w 1443789"/>
                <a:gd name="connsiteY0" fmla="*/ 697831 h 1090863"/>
                <a:gd name="connsiteX1" fmla="*/ 72189 w 1443789"/>
                <a:gd name="connsiteY1" fmla="*/ 8021 h 1090863"/>
                <a:gd name="connsiteX2" fmla="*/ 1355558 w 1443789"/>
                <a:gd name="connsiteY2" fmla="*/ 0 h 1090863"/>
                <a:gd name="connsiteX3" fmla="*/ 1363579 w 1443789"/>
                <a:gd name="connsiteY3" fmla="*/ 762000 h 1090863"/>
                <a:gd name="connsiteX4" fmla="*/ 1443789 w 1443789"/>
                <a:gd name="connsiteY4" fmla="*/ 1090863 h 1090863"/>
                <a:gd name="connsiteX5" fmla="*/ 0 w 1443789"/>
                <a:gd name="connsiteY5" fmla="*/ 1082842 h 1090863"/>
                <a:gd name="connsiteX6" fmla="*/ 72189 w 1443789"/>
                <a:gd name="connsiteY6" fmla="*/ 697831 h 10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3789" h="1090863">
                  <a:moveTo>
                    <a:pt x="72189" y="697831"/>
                  </a:moveTo>
                  <a:lnTo>
                    <a:pt x="72189" y="8021"/>
                  </a:lnTo>
                  <a:lnTo>
                    <a:pt x="1355558" y="0"/>
                  </a:lnTo>
                  <a:cubicBezTo>
                    <a:pt x="1358232" y="254000"/>
                    <a:pt x="1360905" y="508000"/>
                    <a:pt x="1363579" y="762000"/>
                  </a:cubicBezTo>
                  <a:lnTo>
                    <a:pt x="1443789" y="1090863"/>
                  </a:lnTo>
                  <a:lnTo>
                    <a:pt x="0" y="1082842"/>
                  </a:lnTo>
                  <a:lnTo>
                    <a:pt x="72189" y="697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31" name="グラフィックス 30">
              <a:extLst>
                <a:ext uri="{FF2B5EF4-FFF2-40B4-BE49-F238E27FC236}">
                  <a16:creationId xmlns:a16="http://schemas.microsoft.com/office/drawing/2014/main" id="{2A47E708-EA19-8E34-E6C5-9ED625DD370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01150" y="3730572"/>
              <a:ext cx="2279374" cy="2279374"/>
            </a:xfrm>
            <a:prstGeom prst="rect">
              <a:avLst/>
            </a:prstGeom>
          </p:spPr>
        </p:pic>
      </p:grpSp>
      <p:grpSp>
        <p:nvGrpSpPr>
          <p:cNvPr id="32" name="グループ化 31">
            <a:extLst>
              <a:ext uri="{FF2B5EF4-FFF2-40B4-BE49-F238E27FC236}">
                <a16:creationId xmlns:a16="http://schemas.microsoft.com/office/drawing/2014/main" id="{233CECCF-2DF9-EB74-78CB-F5EFA4A35035}"/>
              </a:ext>
            </a:extLst>
          </p:cNvPr>
          <p:cNvGrpSpPr/>
          <p:nvPr/>
        </p:nvGrpSpPr>
        <p:grpSpPr>
          <a:xfrm>
            <a:off x="8237138" y="3461712"/>
            <a:ext cx="1575603" cy="1575603"/>
            <a:chOff x="9956755" y="527443"/>
            <a:chExt cx="1575603" cy="1575603"/>
          </a:xfrm>
        </p:grpSpPr>
        <p:sp>
          <p:nvSpPr>
            <p:cNvPr id="33" name="正方形/長方形 32">
              <a:extLst>
                <a:ext uri="{FF2B5EF4-FFF2-40B4-BE49-F238E27FC236}">
                  <a16:creationId xmlns:a16="http://schemas.microsoft.com/office/drawing/2014/main" id="{40E9FF86-2327-E940-C5FF-592433BAA6FF}"/>
                </a:ext>
              </a:extLst>
            </p:cNvPr>
            <p:cNvSpPr/>
            <p:nvPr/>
          </p:nvSpPr>
          <p:spPr>
            <a:xfrm>
              <a:off x="10549719" y="982639"/>
              <a:ext cx="395785" cy="191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34" name="グラフィックス 33">
              <a:extLst>
                <a:ext uri="{FF2B5EF4-FFF2-40B4-BE49-F238E27FC236}">
                  <a16:creationId xmlns:a16="http://schemas.microsoft.com/office/drawing/2014/main" id="{10BA928F-E297-20D1-ACA1-D071B46616A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956755" y="527443"/>
              <a:ext cx="1575603" cy="1575603"/>
            </a:xfrm>
            <a:prstGeom prst="rect">
              <a:avLst/>
            </a:prstGeom>
          </p:spPr>
        </p:pic>
      </p:grpSp>
      <p:grpSp>
        <p:nvGrpSpPr>
          <p:cNvPr id="35" name="グループ化 34">
            <a:extLst>
              <a:ext uri="{FF2B5EF4-FFF2-40B4-BE49-F238E27FC236}">
                <a16:creationId xmlns:a16="http://schemas.microsoft.com/office/drawing/2014/main" id="{EA619D10-738B-B5EA-B550-21768802B8F2}"/>
              </a:ext>
            </a:extLst>
          </p:cNvPr>
          <p:cNvGrpSpPr/>
          <p:nvPr/>
        </p:nvGrpSpPr>
        <p:grpSpPr>
          <a:xfrm>
            <a:off x="1788255" y="3430323"/>
            <a:ext cx="2279374" cy="2279374"/>
            <a:chOff x="901150" y="3730572"/>
            <a:chExt cx="2279374" cy="2279374"/>
          </a:xfrm>
        </p:grpSpPr>
        <p:sp>
          <p:nvSpPr>
            <p:cNvPr id="36" name="フリーフォーム 35">
              <a:extLst>
                <a:ext uri="{FF2B5EF4-FFF2-40B4-BE49-F238E27FC236}">
                  <a16:creationId xmlns:a16="http://schemas.microsoft.com/office/drawing/2014/main" id="{A57BCF26-307F-020A-6967-45E09664EDB7}"/>
                </a:ext>
              </a:extLst>
            </p:cNvPr>
            <p:cNvSpPr/>
            <p:nvPr/>
          </p:nvSpPr>
          <p:spPr>
            <a:xfrm>
              <a:off x="1323474" y="4335199"/>
              <a:ext cx="1443789" cy="1090863"/>
            </a:xfrm>
            <a:custGeom>
              <a:avLst/>
              <a:gdLst>
                <a:gd name="connsiteX0" fmla="*/ 72189 w 1443789"/>
                <a:gd name="connsiteY0" fmla="*/ 697831 h 1090863"/>
                <a:gd name="connsiteX1" fmla="*/ 72189 w 1443789"/>
                <a:gd name="connsiteY1" fmla="*/ 8021 h 1090863"/>
                <a:gd name="connsiteX2" fmla="*/ 1355558 w 1443789"/>
                <a:gd name="connsiteY2" fmla="*/ 0 h 1090863"/>
                <a:gd name="connsiteX3" fmla="*/ 1363579 w 1443789"/>
                <a:gd name="connsiteY3" fmla="*/ 762000 h 1090863"/>
                <a:gd name="connsiteX4" fmla="*/ 1443789 w 1443789"/>
                <a:gd name="connsiteY4" fmla="*/ 1090863 h 1090863"/>
                <a:gd name="connsiteX5" fmla="*/ 0 w 1443789"/>
                <a:gd name="connsiteY5" fmla="*/ 1082842 h 1090863"/>
                <a:gd name="connsiteX6" fmla="*/ 72189 w 1443789"/>
                <a:gd name="connsiteY6" fmla="*/ 697831 h 109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3789" h="1090863">
                  <a:moveTo>
                    <a:pt x="72189" y="697831"/>
                  </a:moveTo>
                  <a:lnTo>
                    <a:pt x="72189" y="8021"/>
                  </a:lnTo>
                  <a:lnTo>
                    <a:pt x="1355558" y="0"/>
                  </a:lnTo>
                  <a:cubicBezTo>
                    <a:pt x="1358232" y="254000"/>
                    <a:pt x="1360905" y="508000"/>
                    <a:pt x="1363579" y="762000"/>
                  </a:cubicBezTo>
                  <a:lnTo>
                    <a:pt x="1443789" y="1090863"/>
                  </a:lnTo>
                  <a:lnTo>
                    <a:pt x="0" y="1082842"/>
                  </a:lnTo>
                  <a:lnTo>
                    <a:pt x="72189" y="69783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37" name="グラフィックス 36">
              <a:extLst>
                <a:ext uri="{FF2B5EF4-FFF2-40B4-BE49-F238E27FC236}">
                  <a16:creationId xmlns:a16="http://schemas.microsoft.com/office/drawing/2014/main" id="{F417D17B-1FC2-85DD-8D4C-473E35D477D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01150" y="3730572"/>
              <a:ext cx="2279374" cy="2279374"/>
            </a:xfrm>
            <a:prstGeom prst="rect">
              <a:avLst/>
            </a:prstGeom>
          </p:spPr>
        </p:pic>
      </p:grpSp>
      <p:pic>
        <p:nvPicPr>
          <p:cNvPr id="38" name="グラフィックス 37">
            <a:extLst>
              <a:ext uri="{FF2B5EF4-FFF2-40B4-BE49-F238E27FC236}">
                <a16:creationId xmlns:a16="http://schemas.microsoft.com/office/drawing/2014/main" id="{2F01F74E-6155-BA27-098A-2300B247165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194069" y="3543599"/>
            <a:ext cx="1463529" cy="1463529"/>
          </a:xfrm>
          <a:prstGeom prst="rect">
            <a:avLst/>
          </a:prstGeom>
        </p:spPr>
      </p:pic>
      <p:grpSp>
        <p:nvGrpSpPr>
          <p:cNvPr id="44" name="グループ化 43">
            <a:extLst>
              <a:ext uri="{FF2B5EF4-FFF2-40B4-BE49-F238E27FC236}">
                <a16:creationId xmlns:a16="http://schemas.microsoft.com/office/drawing/2014/main" id="{532A148E-332E-8ED1-E3CF-45CCB9D6DF04}"/>
              </a:ext>
            </a:extLst>
          </p:cNvPr>
          <p:cNvGrpSpPr/>
          <p:nvPr/>
        </p:nvGrpSpPr>
        <p:grpSpPr>
          <a:xfrm>
            <a:off x="4214540" y="3408586"/>
            <a:ext cx="1424260" cy="1424260"/>
            <a:chOff x="1331640" y="1052736"/>
            <a:chExt cx="1080000" cy="1080000"/>
          </a:xfrm>
        </p:grpSpPr>
        <p:sp>
          <p:nvSpPr>
            <p:cNvPr id="45" name="正方形/長方形 44">
              <a:extLst>
                <a:ext uri="{FF2B5EF4-FFF2-40B4-BE49-F238E27FC236}">
                  <a16:creationId xmlns:a16="http://schemas.microsoft.com/office/drawing/2014/main" id="{FCA8FFF8-3C54-B7E6-DF1C-8F2E5C754F36}"/>
                </a:ext>
              </a:extLst>
            </p:cNvPr>
            <p:cNvSpPr/>
            <p:nvPr/>
          </p:nvSpPr>
          <p:spPr>
            <a:xfrm>
              <a:off x="1587500" y="1416050"/>
              <a:ext cx="558800" cy="33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46" name="グラフィックス 45">
              <a:extLst>
                <a:ext uri="{FF2B5EF4-FFF2-40B4-BE49-F238E27FC236}">
                  <a16:creationId xmlns:a16="http://schemas.microsoft.com/office/drawing/2014/main" id="{5B0C680B-E44C-DF65-5BE5-D0B5712DECD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331640" y="1052736"/>
              <a:ext cx="1080000" cy="1080000"/>
            </a:xfrm>
            <a:prstGeom prst="rect">
              <a:avLst/>
            </a:prstGeom>
          </p:spPr>
        </p:pic>
      </p:grpSp>
      <p:grpSp>
        <p:nvGrpSpPr>
          <p:cNvPr id="69" name="グループ化 68">
            <a:extLst>
              <a:ext uri="{FF2B5EF4-FFF2-40B4-BE49-F238E27FC236}">
                <a16:creationId xmlns:a16="http://schemas.microsoft.com/office/drawing/2014/main" id="{45E5EF44-FFD3-D357-A008-B9B855F8CBD7}"/>
              </a:ext>
            </a:extLst>
          </p:cNvPr>
          <p:cNvGrpSpPr/>
          <p:nvPr/>
        </p:nvGrpSpPr>
        <p:grpSpPr>
          <a:xfrm>
            <a:off x="6271940" y="4348386"/>
            <a:ext cx="1424260" cy="1424260"/>
            <a:chOff x="1331640" y="1052736"/>
            <a:chExt cx="1080000" cy="1080000"/>
          </a:xfrm>
        </p:grpSpPr>
        <p:sp>
          <p:nvSpPr>
            <p:cNvPr id="70" name="正方形/長方形 69">
              <a:extLst>
                <a:ext uri="{FF2B5EF4-FFF2-40B4-BE49-F238E27FC236}">
                  <a16:creationId xmlns:a16="http://schemas.microsoft.com/office/drawing/2014/main" id="{4B7F6535-4CBB-81C9-3C72-79EF81D61BCA}"/>
                </a:ext>
              </a:extLst>
            </p:cNvPr>
            <p:cNvSpPr/>
            <p:nvPr/>
          </p:nvSpPr>
          <p:spPr>
            <a:xfrm>
              <a:off x="1587500" y="1416050"/>
              <a:ext cx="558800" cy="33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71" name="グラフィックス 70">
              <a:extLst>
                <a:ext uri="{FF2B5EF4-FFF2-40B4-BE49-F238E27FC236}">
                  <a16:creationId xmlns:a16="http://schemas.microsoft.com/office/drawing/2014/main" id="{665434A5-31D4-9C83-1265-0CE878D79216}"/>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331640" y="1052736"/>
              <a:ext cx="1080000" cy="1080000"/>
            </a:xfrm>
            <a:prstGeom prst="rect">
              <a:avLst/>
            </a:prstGeom>
          </p:spPr>
        </p:pic>
      </p:grpSp>
      <p:sp>
        <p:nvSpPr>
          <p:cNvPr id="14" name="スライド番号プレースホルダー 13">
            <a:extLst>
              <a:ext uri="{FF2B5EF4-FFF2-40B4-BE49-F238E27FC236}">
                <a16:creationId xmlns:a16="http://schemas.microsoft.com/office/drawing/2014/main" id="{6E5FCD47-BB2F-9EEB-B5B5-0ED373378C57}"/>
              </a:ext>
            </a:extLst>
          </p:cNvPr>
          <p:cNvSpPr>
            <a:spLocks noGrp="1"/>
          </p:cNvSpPr>
          <p:nvPr>
            <p:ph type="sldNum" sz="quarter" idx="10"/>
          </p:nvPr>
        </p:nvSpPr>
        <p:spPr/>
        <p:txBody>
          <a:bodyPr/>
          <a:lstStyle/>
          <a:p>
            <a:fld id="{BC97076A-FE38-4902-A3BD-70DA550777B1}" type="slidenum">
              <a:rPr lang="ja-JP" altLang="en-US" smtClean="0"/>
              <a:pPr/>
              <a:t>37</a:t>
            </a:fld>
            <a:endParaRPr lang="ja-JP" altLang="en-US"/>
          </a:p>
        </p:txBody>
      </p:sp>
    </p:spTree>
    <p:extLst>
      <p:ext uri="{BB962C8B-B14F-4D97-AF65-F5344CB8AC3E}">
        <p14:creationId xmlns:p14="http://schemas.microsoft.com/office/powerpoint/2010/main" val="380961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F5F7BE19-7A61-8805-1D7A-7DEAD03E2E5E}"/>
              </a:ext>
            </a:extLst>
          </p:cNvPr>
          <p:cNvGrpSpPr/>
          <p:nvPr/>
        </p:nvGrpSpPr>
        <p:grpSpPr>
          <a:xfrm>
            <a:off x="766762" y="1304925"/>
            <a:ext cx="10523714" cy="5148341"/>
            <a:chOff x="766762" y="1304925"/>
            <a:chExt cx="10523714" cy="5148341"/>
          </a:xfrm>
        </p:grpSpPr>
        <p:grpSp>
          <p:nvGrpSpPr>
            <p:cNvPr id="11" name="グループ化 10">
              <a:extLst>
                <a:ext uri="{FF2B5EF4-FFF2-40B4-BE49-F238E27FC236}">
                  <a16:creationId xmlns:a16="http://schemas.microsoft.com/office/drawing/2014/main" id="{278BDF8B-ED6B-9B76-0A63-CA2FA6CBD949}"/>
                </a:ext>
              </a:extLst>
            </p:cNvPr>
            <p:cNvGrpSpPr/>
            <p:nvPr/>
          </p:nvGrpSpPr>
          <p:grpSpPr>
            <a:xfrm>
              <a:off x="766762" y="1304925"/>
              <a:ext cx="10523714" cy="5148263"/>
              <a:chOff x="766762" y="1304925"/>
              <a:chExt cx="10523714" cy="5148263"/>
            </a:xfrm>
          </p:grpSpPr>
          <p:pic>
            <p:nvPicPr>
              <p:cNvPr id="16" name="図 15" descr="グラフィカル ユーザー インターフェイス, テキスト&#10;&#10;自動的に生成された説明">
                <a:extLst>
                  <a:ext uri="{FF2B5EF4-FFF2-40B4-BE49-F238E27FC236}">
                    <a16:creationId xmlns:a16="http://schemas.microsoft.com/office/drawing/2014/main" id="{0D686A7C-F6CE-743D-E8B4-D294EC3330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6762" y="1304925"/>
                <a:ext cx="10523714" cy="5148263"/>
              </a:xfrm>
              <a:prstGeom prst="rect">
                <a:avLst/>
              </a:prstGeom>
              <a:ln>
                <a:solidFill>
                  <a:schemeClr val="bg1">
                    <a:lumMod val="85000"/>
                  </a:schemeClr>
                </a:solidFill>
              </a:ln>
            </p:spPr>
          </p:pic>
          <p:pic>
            <p:nvPicPr>
              <p:cNvPr id="18" name="図 17">
                <a:extLst>
                  <a:ext uri="{FF2B5EF4-FFF2-40B4-BE49-F238E27FC236}">
                    <a16:creationId xmlns:a16="http://schemas.microsoft.com/office/drawing/2014/main" id="{BBAE0955-DBB5-2795-3C36-F93B6253B1A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8933" y="1320800"/>
                <a:ext cx="10498667" cy="432184"/>
              </a:xfrm>
              <a:prstGeom prst="rect">
                <a:avLst/>
              </a:prstGeom>
            </p:spPr>
          </p:pic>
          <p:pic>
            <p:nvPicPr>
              <p:cNvPr id="6" name="図 5">
                <a:extLst>
                  <a:ext uri="{FF2B5EF4-FFF2-40B4-BE49-F238E27FC236}">
                    <a16:creationId xmlns:a16="http://schemas.microsoft.com/office/drawing/2014/main" id="{5DCA7D60-353A-0280-61DE-8B51B4EC41E1}"/>
                  </a:ext>
                </a:extLst>
              </p:cNvPr>
              <p:cNvPicPr>
                <a:picLocks noChangeAspect="1"/>
              </p:cNvPicPr>
              <p:nvPr/>
            </p:nvPicPr>
            <p:blipFill>
              <a:blip r:embed="rId5">
                <a:alphaModFix/>
                <a:extLst>
                  <a:ext uri="{28A0092B-C50C-407E-A947-70E740481C1C}">
                    <a14:useLocalDpi xmlns:a14="http://schemas.microsoft.com/office/drawing/2010/main" val="0"/>
                  </a:ext>
                </a:extLst>
              </a:blip>
              <a:srcRect l="2711" t="8005" r="86386" b="86135"/>
              <a:stretch/>
            </p:blipFill>
            <p:spPr>
              <a:xfrm>
                <a:off x="995728" y="2413169"/>
                <a:ext cx="1121998" cy="550519"/>
              </a:xfrm>
              <a:prstGeom prst="rect">
                <a:avLst/>
              </a:prstGeom>
              <a:ln>
                <a:noFill/>
              </a:ln>
              <a:effectLst/>
            </p:spPr>
          </p:pic>
        </p:grpSp>
        <p:sp>
          <p:nvSpPr>
            <p:cNvPr id="3" name="正方形/長方形 2">
              <a:extLst>
                <a:ext uri="{FF2B5EF4-FFF2-40B4-BE49-F238E27FC236}">
                  <a16:creationId xmlns:a16="http://schemas.microsoft.com/office/drawing/2014/main" id="{9FB49FC5-9BA3-F80F-2176-B00A69E1EF2A}"/>
                </a:ext>
              </a:extLst>
            </p:cNvPr>
            <p:cNvSpPr/>
            <p:nvPr/>
          </p:nvSpPr>
          <p:spPr>
            <a:xfrm>
              <a:off x="7921372" y="5309118"/>
              <a:ext cx="1390876" cy="326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4" name="正方形/長方形 3">
              <a:extLst>
                <a:ext uri="{FF2B5EF4-FFF2-40B4-BE49-F238E27FC236}">
                  <a16:creationId xmlns:a16="http://schemas.microsoft.com/office/drawing/2014/main" id="{7D8362D2-0B96-4637-5B77-D5AF08338805}"/>
                </a:ext>
              </a:extLst>
            </p:cNvPr>
            <p:cNvSpPr/>
            <p:nvPr/>
          </p:nvSpPr>
          <p:spPr>
            <a:xfrm>
              <a:off x="7921372" y="6270170"/>
              <a:ext cx="1390876" cy="149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5" name="図 4">
              <a:extLst>
                <a:ext uri="{FF2B5EF4-FFF2-40B4-BE49-F238E27FC236}">
                  <a16:creationId xmlns:a16="http://schemas.microsoft.com/office/drawing/2014/main" id="{F9585AF7-6106-B0CB-E713-816E7E5900D5}"/>
                </a:ext>
              </a:extLst>
            </p:cNvPr>
            <p:cNvPicPr>
              <a:picLocks noChangeAspect="1"/>
            </p:cNvPicPr>
            <p:nvPr/>
          </p:nvPicPr>
          <p:blipFill>
            <a:blip r:embed="rId6"/>
            <a:srcRect l="13117" t="26635" b="-1"/>
            <a:stretch/>
          </p:blipFill>
          <p:spPr>
            <a:xfrm>
              <a:off x="7911014" y="5312384"/>
              <a:ext cx="1369711" cy="252000"/>
            </a:xfrm>
            <a:prstGeom prst="rect">
              <a:avLst/>
            </a:prstGeom>
          </p:spPr>
        </p:pic>
        <p:pic>
          <p:nvPicPr>
            <p:cNvPr id="7" name="図 6">
              <a:extLst>
                <a:ext uri="{FF2B5EF4-FFF2-40B4-BE49-F238E27FC236}">
                  <a16:creationId xmlns:a16="http://schemas.microsoft.com/office/drawing/2014/main" id="{654A7D63-0D54-F7A0-D621-138F9E84F5B4}"/>
                </a:ext>
              </a:extLst>
            </p:cNvPr>
            <p:cNvPicPr>
              <a:picLocks noChangeAspect="1"/>
            </p:cNvPicPr>
            <p:nvPr/>
          </p:nvPicPr>
          <p:blipFill>
            <a:blip r:embed="rId7"/>
            <a:srcRect b="29921"/>
            <a:stretch/>
          </p:blipFill>
          <p:spPr>
            <a:xfrm>
              <a:off x="7911014" y="6230764"/>
              <a:ext cx="1257300" cy="222502"/>
            </a:xfrm>
            <a:prstGeom prst="rect">
              <a:avLst/>
            </a:prstGeom>
          </p:spPr>
        </p:pic>
      </p:grpSp>
      <p:sp>
        <p:nvSpPr>
          <p:cNvPr id="2" name="タイトル 1">
            <a:extLst>
              <a:ext uri="{FF2B5EF4-FFF2-40B4-BE49-F238E27FC236}">
                <a16:creationId xmlns:a16="http://schemas.microsoft.com/office/drawing/2014/main" id="{6FB47077-DF8A-46B4-B484-71C5AE6369E2}"/>
              </a:ext>
            </a:extLst>
          </p:cNvPr>
          <p:cNvSpPr>
            <a:spLocks noGrp="1"/>
          </p:cNvSpPr>
          <p:nvPr>
            <p:ph type="title"/>
          </p:nvPr>
        </p:nvSpPr>
        <p:spPr/>
        <p:txBody>
          <a:bodyPr/>
          <a:lstStyle/>
          <a:p>
            <a:r>
              <a:rPr kumimoji="1" lang="ja-JP" altLang="en-US" dirty="0">
                <a:latin typeface="游ゴシック" panose="020B0400000000000000" pitchFamily="50" charset="-128"/>
                <a:ea typeface="游ゴシック" panose="020B0400000000000000" pitchFamily="50" charset="-128"/>
              </a:rPr>
              <a:t>デジタル名刺の登録</a:t>
            </a:r>
          </a:p>
        </p:txBody>
      </p:sp>
      <p:grpSp>
        <p:nvGrpSpPr>
          <p:cNvPr id="15" name="グループ化 14">
            <a:extLst>
              <a:ext uri="{FF2B5EF4-FFF2-40B4-BE49-F238E27FC236}">
                <a16:creationId xmlns:a16="http://schemas.microsoft.com/office/drawing/2014/main" id="{0738C736-9C57-1ED2-7CAF-614CD180A90B}"/>
              </a:ext>
            </a:extLst>
          </p:cNvPr>
          <p:cNvGrpSpPr/>
          <p:nvPr/>
        </p:nvGrpSpPr>
        <p:grpSpPr>
          <a:xfrm>
            <a:off x="4922101" y="542405"/>
            <a:ext cx="1173899" cy="335850"/>
            <a:chOff x="5132472" y="599976"/>
            <a:chExt cx="1331373" cy="380903"/>
          </a:xfrm>
        </p:grpSpPr>
        <p:sp>
          <p:nvSpPr>
            <p:cNvPr id="13" name="角丸四角形 45">
              <a:extLst>
                <a:ext uri="{FF2B5EF4-FFF2-40B4-BE49-F238E27FC236}">
                  <a16:creationId xmlns:a16="http://schemas.microsoft.com/office/drawing/2014/main" id="{9705818D-88ED-4A0B-B523-6096E24DE35F}"/>
                </a:ext>
              </a:extLst>
            </p:cNvPr>
            <p:cNvSpPr>
              <a:spLocks noChangeAspect="1"/>
            </p:cNvSpPr>
            <p:nvPr/>
          </p:nvSpPr>
          <p:spPr>
            <a:xfrm>
              <a:off x="5145120" y="599976"/>
              <a:ext cx="1318725" cy="380903"/>
            </a:xfrm>
            <a:prstGeom prst="roundRect">
              <a:avLst>
                <a:gd name="adj" fmla="val 50000"/>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chemeClr val="bg1"/>
                </a:solidFill>
                <a:ea typeface="Yu Gothic" charset="-128"/>
                <a:cs typeface="Yu Gothic" charset="-128"/>
              </a:endParaRPr>
            </a:p>
          </p:txBody>
        </p:sp>
        <p:sp>
          <p:nvSpPr>
            <p:cNvPr id="14" name="テキスト ボックス 13">
              <a:extLst>
                <a:ext uri="{FF2B5EF4-FFF2-40B4-BE49-F238E27FC236}">
                  <a16:creationId xmlns:a16="http://schemas.microsoft.com/office/drawing/2014/main" id="{AB86D8B7-B3B9-4978-AE5D-E3DD90719619}"/>
                </a:ext>
              </a:extLst>
            </p:cNvPr>
            <p:cNvSpPr txBox="1"/>
            <p:nvPr/>
          </p:nvSpPr>
          <p:spPr>
            <a:xfrm>
              <a:off x="5132472" y="599976"/>
              <a:ext cx="1318725" cy="376480"/>
            </a:xfrm>
            <a:prstGeom prst="rect">
              <a:avLst/>
            </a:prstGeom>
          </p:spPr>
          <p:txBody>
            <a:bodyPr vert="horz" wrap="square" lIns="91440" tIns="45720" rIns="91440" bIns="45720" rtlCol="0">
              <a:spAutoFit/>
            </a:bodyPr>
            <a:lstStyle/>
            <a:p>
              <a:pPr algn="ctr">
                <a:lnSpc>
                  <a:spcPct val="130000"/>
                </a:lnSpc>
                <a:spcBef>
                  <a:spcPts val="800"/>
                </a:spcBef>
              </a:pPr>
              <a:r>
                <a:rPr kumimoji="1" lang="ja-JP" altLang="en-US" sz="1300" b="1">
                  <a:solidFill>
                    <a:schemeClr val="bg1"/>
                  </a:solidFill>
                  <a:ea typeface="Yu Gothic" charset="-128"/>
                  <a:cs typeface="Yu Gothic" charset="-128"/>
                </a:rPr>
                <a:t>送り手側</a:t>
              </a:r>
              <a:endParaRPr kumimoji="1" lang="ja-JP" altLang="en-US" sz="1300" b="1" dirty="0">
                <a:solidFill>
                  <a:schemeClr val="bg1"/>
                </a:solidFill>
                <a:ea typeface="Yu Gothic" charset="-128"/>
                <a:cs typeface="Yu Gothic" charset="-128"/>
              </a:endParaRPr>
            </a:p>
          </p:txBody>
        </p:sp>
      </p:grpSp>
      <p:sp>
        <p:nvSpPr>
          <p:cNvPr id="12" name="スライド番号プレースホルダー 11">
            <a:extLst>
              <a:ext uri="{FF2B5EF4-FFF2-40B4-BE49-F238E27FC236}">
                <a16:creationId xmlns:a16="http://schemas.microsoft.com/office/drawing/2014/main" id="{B4F086A8-6C33-7402-30FC-AED8A57F2C79}"/>
              </a:ext>
            </a:extLst>
          </p:cNvPr>
          <p:cNvSpPr>
            <a:spLocks noGrp="1"/>
          </p:cNvSpPr>
          <p:nvPr>
            <p:ph type="sldNum" sz="quarter" idx="10"/>
          </p:nvPr>
        </p:nvSpPr>
        <p:spPr/>
        <p:txBody>
          <a:bodyPr/>
          <a:lstStyle/>
          <a:p>
            <a:fld id="{BC97076A-FE38-4902-A3BD-70DA550777B1}" type="slidenum">
              <a:rPr lang="ja-JP" altLang="en-US" smtClean="0"/>
              <a:pPr/>
              <a:t>38</a:t>
            </a:fld>
            <a:endParaRPr lang="ja-JP" altLang="en-US"/>
          </a:p>
        </p:txBody>
      </p:sp>
      <p:sp>
        <p:nvSpPr>
          <p:cNvPr id="19" name="テキスト ボックス 18">
            <a:extLst>
              <a:ext uri="{FF2B5EF4-FFF2-40B4-BE49-F238E27FC236}">
                <a16:creationId xmlns:a16="http://schemas.microsoft.com/office/drawing/2014/main" id="{4A420406-C308-C03B-658E-BAED011EF807}"/>
              </a:ext>
            </a:extLst>
          </p:cNvPr>
          <p:cNvSpPr txBox="1"/>
          <p:nvPr/>
        </p:nvSpPr>
        <p:spPr>
          <a:xfrm>
            <a:off x="7726633" y="2412105"/>
            <a:ext cx="3233277" cy="1139987"/>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600" dirty="0">
              <a:solidFill>
                <a:srgbClr val="004E98"/>
              </a:solidFill>
              <a:latin typeface="游ゴシック" panose="020B0400000000000000" pitchFamily="50" charset="-128"/>
              <a:ea typeface="游ゴシック" panose="020B0400000000000000" pitchFamily="50" charset="-128"/>
            </a:endParaRPr>
          </a:p>
        </p:txBody>
      </p:sp>
      <p:sp>
        <p:nvSpPr>
          <p:cNvPr id="21" name="正方形/長方形 20">
            <a:extLst>
              <a:ext uri="{FF2B5EF4-FFF2-40B4-BE49-F238E27FC236}">
                <a16:creationId xmlns:a16="http://schemas.microsoft.com/office/drawing/2014/main" id="{ECA71EDD-71C0-FE5A-A3B9-11F9EDE38800}"/>
              </a:ext>
            </a:extLst>
          </p:cNvPr>
          <p:cNvSpPr/>
          <p:nvPr/>
        </p:nvSpPr>
        <p:spPr>
          <a:xfrm>
            <a:off x="8657437" y="1356248"/>
            <a:ext cx="600250" cy="375019"/>
          </a:xfrm>
          <a:prstGeom prst="rect">
            <a:avLst/>
          </a:prstGeom>
          <a:noFill/>
          <a:ln w="44450">
            <a:solidFill>
              <a:srgbClr val="D70C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200"/>
              </a:spcBef>
              <a:spcAft>
                <a:spcPts val="0"/>
              </a:spcAft>
              <a:buClrTx/>
              <a:buSzTx/>
              <a:buFontTx/>
              <a:buNone/>
              <a:tabLst/>
              <a:defRPr/>
            </a:pPr>
            <a:endParaRPr kumimoji="1" lang="ja-JP" altLang="en-US" sz="10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2" name="正方形/長方形 21">
            <a:extLst>
              <a:ext uri="{FF2B5EF4-FFF2-40B4-BE49-F238E27FC236}">
                <a16:creationId xmlns:a16="http://schemas.microsoft.com/office/drawing/2014/main" id="{63D012AC-F483-0C0C-5E5B-C8243002BB84}"/>
              </a:ext>
            </a:extLst>
          </p:cNvPr>
          <p:cNvSpPr/>
          <p:nvPr/>
        </p:nvSpPr>
        <p:spPr>
          <a:xfrm>
            <a:off x="7514497" y="1734206"/>
            <a:ext cx="813751" cy="409207"/>
          </a:xfrm>
          <a:prstGeom prst="rect">
            <a:avLst/>
          </a:prstGeom>
          <a:noFill/>
          <a:ln w="44450">
            <a:solidFill>
              <a:srgbClr val="D70C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200"/>
              </a:spcBef>
              <a:spcAft>
                <a:spcPts val="0"/>
              </a:spcAft>
              <a:buClrTx/>
              <a:buSzTx/>
              <a:buFontTx/>
              <a:buNone/>
              <a:tabLst/>
              <a:defRPr/>
            </a:pPr>
            <a:endParaRPr kumimoji="1" lang="ja-JP" altLang="en-US" sz="10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3" name="テキスト ボックス 22">
            <a:extLst>
              <a:ext uri="{FF2B5EF4-FFF2-40B4-BE49-F238E27FC236}">
                <a16:creationId xmlns:a16="http://schemas.microsoft.com/office/drawing/2014/main" id="{600A158D-AC2F-11E3-9676-7B2F71B98E3A}"/>
              </a:ext>
            </a:extLst>
          </p:cNvPr>
          <p:cNvSpPr txBox="1"/>
          <p:nvPr/>
        </p:nvSpPr>
        <p:spPr>
          <a:xfrm>
            <a:off x="7695610" y="2631094"/>
            <a:ext cx="3233277" cy="777136"/>
          </a:xfrm>
          <a:prstGeom prst="rect">
            <a:avLst/>
          </a:prstGeom>
        </p:spPr>
        <p:txBody>
          <a:bodyPr vert="horz" wrap="square" lIns="91440" tIns="45720" rIns="91440" bIns="45720" rtlCol="0">
            <a:spAutoFit/>
          </a:bodyPr>
          <a:lstStyle/>
          <a:p>
            <a:pPr lvl="0" algn="ctr">
              <a:lnSpc>
                <a:spcPts val="1780"/>
              </a:lnSpc>
              <a:defRPr/>
            </a:pPr>
            <a:endParaRPr lang="en-US" altLang="ja-JP" sz="1400" b="1" dirty="0">
              <a:solidFill>
                <a:srgbClr val="004E98"/>
              </a:solidFill>
              <a:latin typeface="Yu Gothic" panose="020B0400000000000000" pitchFamily="34" charset="-128"/>
              <a:ea typeface="Yu Gothic" panose="020B0400000000000000" pitchFamily="34" charset="-128"/>
            </a:endParaRPr>
          </a:p>
          <a:p>
            <a:pPr lvl="0" algn="ctr">
              <a:lnSpc>
                <a:spcPts val="1780"/>
              </a:lnSpc>
              <a:defRPr/>
            </a:pPr>
            <a:r>
              <a:rPr lang="ja-JP" altLang="en-US" sz="1400" b="1" dirty="0">
                <a:solidFill>
                  <a:srgbClr val="004E98"/>
                </a:solidFill>
                <a:latin typeface="Yu Gothic" panose="020B0400000000000000" pitchFamily="34" charset="-128"/>
                <a:ea typeface="Yu Gothic" panose="020B0400000000000000" pitchFamily="34" charset="-128"/>
              </a:rPr>
              <a:t>画面上部の青い帯</a:t>
            </a:r>
            <a:r>
              <a:rPr lang="ja-JP" altLang="en-US" sz="1400" b="1" spc="-600" dirty="0">
                <a:solidFill>
                  <a:srgbClr val="004E98"/>
                </a:solidFill>
                <a:latin typeface="Yu Gothic" panose="020B0400000000000000" pitchFamily="34" charset="-128"/>
                <a:ea typeface="Yu Gothic" panose="020B0400000000000000" pitchFamily="34" charset="-128"/>
              </a:rPr>
              <a:t>の</a:t>
            </a:r>
            <a:r>
              <a:rPr lang="ja-JP" altLang="en-US" sz="1400" b="1" dirty="0">
                <a:solidFill>
                  <a:srgbClr val="004E98"/>
                </a:solidFill>
                <a:latin typeface="Yu Gothic" panose="020B0400000000000000" pitchFamily="34" charset="-128"/>
                <a:ea typeface="Yu Gothic" panose="020B0400000000000000" pitchFamily="34" charset="-128"/>
              </a:rPr>
              <a:t>「登録する」</a:t>
            </a:r>
            <a:endParaRPr lang="en-US" altLang="ja-JP" sz="1400" b="1" dirty="0">
              <a:solidFill>
                <a:srgbClr val="004E98"/>
              </a:solidFill>
              <a:latin typeface="Yu Gothic" panose="020B0400000000000000" pitchFamily="34" charset="-128"/>
              <a:ea typeface="Yu Gothic" panose="020B0400000000000000" pitchFamily="34" charset="-128"/>
            </a:endParaRPr>
          </a:p>
          <a:p>
            <a:pPr lvl="0" algn="ctr">
              <a:lnSpc>
                <a:spcPts val="1780"/>
              </a:lnSpc>
              <a:defRPr/>
            </a:pPr>
            <a:r>
              <a:rPr lang="ja-JP" altLang="en-US" sz="1400" b="1" dirty="0">
                <a:solidFill>
                  <a:srgbClr val="004E98"/>
                </a:solidFill>
                <a:latin typeface="Yu Gothic" panose="020B0400000000000000" pitchFamily="34" charset="-128"/>
                <a:ea typeface="Yu Gothic" panose="020B0400000000000000" pitchFamily="34" charset="-128"/>
              </a:rPr>
              <a:t>もしくは「自己名刺</a:t>
            </a:r>
            <a:r>
              <a:rPr lang="ja-JP" altLang="en-US" sz="1400" b="1" spc="-300" dirty="0">
                <a:solidFill>
                  <a:srgbClr val="004E98"/>
                </a:solidFill>
                <a:latin typeface="Yu Gothic" panose="020B0400000000000000" pitchFamily="34" charset="-128"/>
                <a:ea typeface="Yu Gothic" panose="020B0400000000000000" pitchFamily="34" charset="-128"/>
              </a:rPr>
              <a:t>」</a:t>
            </a:r>
            <a:r>
              <a:rPr lang="ja-JP" altLang="en-US" sz="1400" b="1" dirty="0">
                <a:solidFill>
                  <a:srgbClr val="004E98"/>
                </a:solidFill>
                <a:latin typeface="Yu Gothic" panose="020B0400000000000000" pitchFamily="34" charset="-128"/>
                <a:ea typeface="Yu Gothic" panose="020B0400000000000000" pitchFamily="34" charset="-128"/>
              </a:rPr>
              <a:t>をクリック</a:t>
            </a:r>
          </a:p>
        </p:txBody>
      </p:sp>
      <p:grpSp>
        <p:nvGrpSpPr>
          <p:cNvPr id="24" name="グループ化 23">
            <a:extLst>
              <a:ext uri="{FF2B5EF4-FFF2-40B4-BE49-F238E27FC236}">
                <a16:creationId xmlns:a16="http://schemas.microsoft.com/office/drawing/2014/main" id="{73C476DB-D957-07C4-20D7-04DAE5209234}"/>
              </a:ext>
            </a:extLst>
          </p:cNvPr>
          <p:cNvGrpSpPr/>
          <p:nvPr/>
        </p:nvGrpSpPr>
        <p:grpSpPr>
          <a:xfrm>
            <a:off x="10443112" y="2203902"/>
            <a:ext cx="749986" cy="631479"/>
            <a:chOff x="6273714" y="332862"/>
            <a:chExt cx="749986" cy="631479"/>
          </a:xfrm>
        </p:grpSpPr>
        <p:sp>
          <p:nvSpPr>
            <p:cNvPr id="25" name="円/楕円 16">
              <a:extLst>
                <a:ext uri="{FF2B5EF4-FFF2-40B4-BE49-F238E27FC236}">
                  <a16:creationId xmlns:a16="http://schemas.microsoft.com/office/drawing/2014/main" id="{C27517B7-75D6-5FB7-B430-E06862FC0703}"/>
                </a:ext>
              </a:extLst>
            </p:cNvPr>
            <p:cNvSpPr>
              <a:spLocks noChangeAspect="1"/>
            </p:cNvSpPr>
            <p:nvPr/>
          </p:nvSpPr>
          <p:spPr>
            <a:xfrm>
              <a:off x="6322994" y="332862"/>
              <a:ext cx="631479" cy="631479"/>
            </a:xfrm>
            <a:prstGeom prst="ellipse">
              <a:avLst/>
            </a:prstGeom>
            <a:solidFill>
              <a:schemeClr val="bg2">
                <a:lumMod val="75000"/>
              </a:schemeClr>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dirty="0">
                <a:solidFill>
                  <a:srgbClr val="004E98"/>
                </a:solidFill>
                <a:ea typeface="Yu Gothic" charset="-128"/>
                <a:cs typeface="Yu Gothic" charset="-128"/>
              </a:endParaRPr>
            </a:p>
          </p:txBody>
        </p:sp>
        <p:sp>
          <p:nvSpPr>
            <p:cNvPr id="26" name="テキスト ボックス 25">
              <a:extLst>
                <a:ext uri="{FF2B5EF4-FFF2-40B4-BE49-F238E27FC236}">
                  <a16:creationId xmlns:a16="http://schemas.microsoft.com/office/drawing/2014/main" id="{21F38286-5A71-B479-0895-177DE7C8A8B5}"/>
                </a:ext>
              </a:extLst>
            </p:cNvPr>
            <p:cNvSpPr txBox="1"/>
            <p:nvPr/>
          </p:nvSpPr>
          <p:spPr>
            <a:xfrm>
              <a:off x="6273714" y="429200"/>
              <a:ext cx="749986" cy="461665"/>
            </a:xfrm>
            <a:prstGeom prst="rect">
              <a:avLst/>
            </a:prstGeom>
          </p:spPr>
          <p:txBody>
            <a:bodyPr vert="horz" wrap="square" lIns="91440" tIns="45720" rIns="91440" bIns="45720" rtlCol="0">
              <a:spAutoFit/>
            </a:bodyPr>
            <a:lstStyle/>
            <a:p>
              <a:pPr algn="ctr"/>
              <a:r>
                <a:rPr kumimoji="1" lang="ja-JP" altLang="en-US" sz="1200" b="1" dirty="0">
                  <a:solidFill>
                    <a:schemeClr val="bg1"/>
                  </a:solidFill>
                  <a:latin typeface="Yu Gothic" panose="020B0400000000000000" pitchFamily="34" charset="-128"/>
                  <a:ea typeface="Yu Gothic" panose="020B0400000000000000" pitchFamily="34" charset="-128"/>
                  <a:cs typeface="Yu Gothic" charset="-128"/>
                </a:rPr>
                <a:t>初回</a:t>
              </a:r>
              <a:br>
                <a:rPr lang="en-US" altLang="ja-JP" sz="1200" b="1" dirty="0">
                  <a:solidFill>
                    <a:schemeClr val="bg1"/>
                  </a:solidFill>
                  <a:latin typeface="Yu Gothic" panose="020B0400000000000000" pitchFamily="34" charset="-128"/>
                  <a:ea typeface="Yu Gothic" panose="020B0400000000000000" pitchFamily="34" charset="-128"/>
                  <a:cs typeface="Yu Gothic" charset="-128"/>
                </a:rPr>
              </a:br>
              <a:r>
                <a:rPr kumimoji="1" lang="ja-JP" altLang="en-US" sz="1200" b="1" dirty="0">
                  <a:solidFill>
                    <a:schemeClr val="bg1"/>
                  </a:solidFill>
                  <a:latin typeface="Yu Gothic" panose="020B0400000000000000" pitchFamily="34" charset="-128"/>
                  <a:ea typeface="Yu Gothic" panose="020B0400000000000000" pitchFamily="34" charset="-128"/>
                  <a:cs typeface="Yu Gothic" charset="-128"/>
                </a:rPr>
                <a:t>のみ</a:t>
              </a:r>
            </a:p>
          </p:txBody>
        </p:sp>
      </p:grpSp>
      <p:sp>
        <p:nvSpPr>
          <p:cNvPr id="28" name="テキスト ボックス 27">
            <a:extLst>
              <a:ext uri="{FF2B5EF4-FFF2-40B4-BE49-F238E27FC236}">
                <a16:creationId xmlns:a16="http://schemas.microsoft.com/office/drawing/2014/main" id="{73E349C0-59F7-DB36-2A6F-EA7D73E15CAC}"/>
              </a:ext>
            </a:extLst>
          </p:cNvPr>
          <p:cNvSpPr txBox="1"/>
          <p:nvPr/>
        </p:nvSpPr>
        <p:spPr>
          <a:xfrm>
            <a:off x="8559796" y="2546662"/>
            <a:ext cx="1448962" cy="315471"/>
          </a:xfrm>
          <a:prstGeom prst="rect">
            <a:avLst/>
          </a:prstGeom>
        </p:spPr>
        <p:txBody>
          <a:bodyPr vert="horz" wrap="square" lIns="91440" tIns="45720" rIns="91440" bIns="45720" rtlCol="0">
            <a:spAutoFit/>
          </a:bodyPr>
          <a:lstStyle/>
          <a:p>
            <a:pPr algn="ctr">
              <a:lnSpc>
                <a:spcPts val="1780"/>
              </a:lnSpc>
              <a:defRPr/>
            </a:pPr>
            <a:r>
              <a:rPr lang="en-US" altLang="ja-JP" sz="1400" b="1" dirty="0">
                <a:solidFill>
                  <a:srgbClr val="004E98"/>
                </a:solidFill>
                <a:latin typeface="Yu Gothic" panose="020B0400000000000000" pitchFamily="34" charset="-128"/>
                <a:ea typeface="Yu Gothic" panose="020B0400000000000000" pitchFamily="34" charset="-128"/>
              </a:rPr>
              <a:t>【</a:t>
            </a:r>
            <a:r>
              <a:rPr lang="ja-JP" altLang="en-US" sz="1400" b="1" dirty="0">
                <a:solidFill>
                  <a:srgbClr val="004E98"/>
                </a:solidFill>
                <a:latin typeface="Yu Gothic" panose="020B0400000000000000" pitchFamily="34" charset="-128"/>
                <a:ea typeface="Yu Gothic" panose="020B0400000000000000" pitchFamily="34" charset="-128"/>
              </a:rPr>
              <a:t>登録方法</a:t>
            </a:r>
            <a:r>
              <a:rPr lang="en-US" altLang="ja-JP" sz="1400" b="1" dirty="0">
                <a:solidFill>
                  <a:srgbClr val="004E98"/>
                </a:solidFill>
                <a:latin typeface="Yu Gothic" panose="020B0400000000000000" pitchFamily="34" charset="-128"/>
                <a:ea typeface="Yu Gothic" panose="020B0400000000000000" pitchFamily="34" charset="-128"/>
              </a:rPr>
              <a:t>】</a:t>
            </a:r>
            <a:endParaRPr lang="ja-JP" altLang="en-US" sz="1400" b="1" dirty="0">
              <a:solidFill>
                <a:srgbClr val="004E98"/>
              </a:solidFill>
              <a:latin typeface="Yu Gothic" panose="020B0400000000000000" pitchFamily="34" charset="-128"/>
              <a:ea typeface="Yu Gothic" panose="020B0400000000000000" pitchFamily="34" charset="-128"/>
            </a:endParaRPr>
          </a:p>
        </p:txBody>
      </p:sp>
      <p:cxnSp>
        <p:nvCxnSpPr>
          <p:cNvPr id="29" name="直線コネクタ 28">
            <a:extLst>
              <a:ext uri="{FF2B5EF4-FFF2-40B4-BE49-F238E27FC236}">
                <a16:creationId xmlns:a16="http://schemas.microsoft.com/office/drawing/2014/main" id="{6F4F5A49-5D53-94F6-0B84-94487BC3D0AA}"/>
              </a:ext>
            </a:extLst>
          </p:cNvPr>
          <p:cNvCxnSpPr>
            <a:cxnSpLocks/>
            <a:stCxn id="21" idx="2"/>
          </p:cNvCxnSpPr>
          <p:nvPr/>
        </p:nvCxnSpPr>
        <p:spPr>
          <a:xfrm>
            <a:off x="8957562" y="1731267"/>
            <a:ext cx="171" cy="673266"/>
          </a:xfrm>
          <a:prstGeom prst="line">
            <a:avLst/>
          </a:prstGeom>
          <a:ln cmpd="sng">
            <a:prstDash val="sysDot"/>
            <a:headEnd type="oval"/>
          </a:ln>
        </p:spPr>
        <p:style>
          <a:lnRef idx="1">
            <a:schemeClr val="accent1"/>
          </a:lnRef>
          <a:fillRef idx="0">
            <a:schemeClr val="accent1"/>
          </a:fillRef>
          <a:effectRef idx="0">
            <a:schemeClr val="accent1"/>
          </a:effectRef>
          <a:fontRef idx="minor">
            <a:schemeClr val="tx1"/>
          </a:fontRef>
        </p:style>
      </p:cxnSp>
      <p:sp>
        <p:nvSpPr>
          <p:cNvPr id="30" name="フリーフォーム 29">
            <a:extLst>
              <a:ext uri="{FF2B5EF4-FFF2-40B4-BE49-F238E27FC236}">
                <a16:creationId xmlns:a16="http://schemas.microsoft.com/office/drawing/2014/main" id="{50F500DB-0ECD-5768-EF88-CA1B290D71D0}"/>
              </a:ext>
            </a:extLst>
          </p:cNvPr>
          <p:cNvSpPr/>
          <p:nvPr/>
        </p:nvSpPr>
        <p:spPr>
          <a:xfrm>
            <a:off x="8342888" y="1942088"/>
            <a:ext cx="242762" cy="477431"/>
          </a:xfrm>
          <a:custGeom>
            <a:avLst/>
            <a:gdLst>
              <a:gd name="connsiteX0" fmla="*/ 0 w 242762"/>
              <a:gd name="connsiteY0" fmla="*/ 0 h 477431"/>
              <a:gd name="connsiteX1" fmla="*/ 242762 w 242762"/>
              <a:gd name="connsiteY1" fmla="*/ 0 h 477431"/>
              <a:gd name="connsiteX2" fmla="*/ 242762 w 242762"/>
              <a:gd name="connsiteY2" fmla="*/ 477431 h 477431"/>
            </a:gdLst>
            <a:ahLst/>
            <a:cxnLst>
              <a:cxn ang="0">
                <a:pos x="connsiteX0" y="connsiteY0"/>
              </a:cxn>
              <a:cxn ang="0">
                <a:pos x="connsiteX1" y="connsiteY1"/>
              </a:cxn>
              <a:cxn ang="0">
                <a:pos x="connsiteX2" y="connsiteY2"/>
              </a:cxn>
            </a:cxnLst>
            <a:rect l="l" t="t" r="r" b="b"/>
            <a:pathLst>
              <a:path w="242762" h="477431">
                <a:moveTo>
                  <a:pt x="0" y="0"/>
                </a:moveTo>
                <a:lnTo>
                  <a:pt x="242762" y="0"/>
                </a:lnTo>
                <a:lnTo>
                  <a:pt x="242762" y="477431"/>
                </a:lnTo>
              </a:path>
            </a:pathLst>
          </a:custGeom>
          <a:ln cmpd="sng">
            <a:prstDash val="sysDot"/>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3984595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B08B42BC-1C86-D54C-A7C3-192223D6E57B}"/>
              </a:ext>
            </a:extLst>
          </p:cNvPr>
          <p:cNvSpPr txBox="1">
            <a:spLocks/>
          </p:cNvSpPr>
          <p:nvPr/>
        </p:nvSpPr>
        <p:spPr>
          <a:xfrm>
            <a:off x="2903927" y="2031348"/>
            <a:ext cx="7504234" cy="102504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nSpc>
                <a:spcPts val="3140"/>
              </a:lnSpc>
            </a:pPr>
            <a:r>
              <a:rPr lang="ja-JP" altLang="en-US" dirty="0">
                <a:solidFill>
                  <a:schemeClr val="accent1"/>
                </a:solidFill>
                <a:ea typeface="Yu Gothic" panose="020B0400000000000000" pitchFamily="34" charset="-128"/>
                <a:cs typeface="メイリオ" panose="020B0604030504040204" pitchFamily="50" charset="-128"/>
              </a:rPr>
              <a:t>全社朝会や部内</a:t>
            </a:r>
            <a:r>
              <a:rPr lang="ja-JP" altLang="en-US" dirty="0">
                <a:solidFill>
                  <a:schemeClr val="accent1"/>
                </a:solidFill>
                <a:ea typeface="Yu Gothic" panose="020B0400000000000000" pitchFamily="34" charset="-128"/>
                <a:cs typeface="Arial" panose="020B0604020202020204" pitchFamily="34" charset="0"/>
              </a:rPr>
              <a:t>ミーティング後の時間を活用</a:t>
            </a:r>
            <a:endParaRPr lang="en-US" altLang="ja-JP" dirty="0">
              <a:solidFill>
                <a:schemeClr val="accent1"/>
              </a:solidFill>
              <a:ea typeface="Yu Gothic" panose="020B0400000000000000" pitchFamily="34" charset="-128"/>
              <a:cs typeface="Arial" panose="020B0604020202020204" pitchFamily="34" charset="0"/>
            </a:endParaRPr>
          </a:p>
          <a:p>
            <a:pPr>
              <a:lnSpc>
                <a:spcPts val="3140"/>
              </a:lnSpc>
            </a:pPr>
            <a:r>
              <a:rPr lang="ja-JP" altLang="en-US" sz="1600" dirty="0">
                <a:solidFill>
                  <a:schemeClr val="tx2">
                    <a:lumMod val="75000"/>
                    <a:lumOff val="25000"/>
                  </a:schemeClr>
                </a:solidFill>
                <a:latin typeface="Yu Gothic" panose="020B0400000000000000" pitchFamily="34" charset="-128"/>
                <a:ea typeface="Yu Gothic" panose="020B0400000000000000" pitchFamily="34" charset="-128"/>
              </a:rPr>
              <a:t>全員が参加できる環境を作りましょう。</a:t>
            </a:r>
          </a:p>
        </p:txBody>
      </p:sp>
      <p:sp>
        <p:nvSpPr>
          <p:cNvPr id="3" name="タイトル 4">
            <a:extLst>
              <a:ext uri="{FF2B5EF4-FFF2-40B4-BE49-F238E27FC236}">
                <a16:creationId xmlns:a16="http://schemas.microsoft.com/office/drawing/2014/main" id="{2868A448-F103-F443-BC83-6C29BDD289DC}"/>
              </a:ext>
            </a:extLst>
          </p:cNvPr>
          <p:cNvSpPr txBox="1">
            <a:spLocks/>
          </p:cNvSpPr>
          <p:nvPr/>
        </p:nvSpPr>
        <p:spPr>
          <a:xfrm>
            <a:off x="2903927" y="3473356"/>
            <a:ext cx="6138144" cy="99653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nSpc>
                <a:spcPts val="3140"/>
              </a:lnSpc>
            </a:pPr>
            <a:r>
              <a:rPr lang="ja-JP" altLang="en-US" dirty="0">
                <a:solidFill>
                  <a:schemeClr val="accent1"/>
                </a:solidFill>
                <a:ea typeface="Yu Gothic" panose="020B0400000000000000" pitchFamily="34" charset="-128"/>
                <a:cs typeface="メイリオ" panose="020B0604030504040204" pitchFamily="50" charset="-128"/>
              </a:rPr>
              <a:t>機能は数を絞って説明</a:t>
            </a:r>
            <a:endParaRPr lang="en-US" altLang="ja-JP" dirty="0">
              <a:solidFill>
                <a:schemeClr val="accent1"/>
              </a:solidFill>
              <a:ea typeface="Yu Gothic" panose="020B0400000000000000" pitchFamily="34" charset="-128"/>
              <a:cs typeface="メイリオ" panose="020B0604030504040204" pitchFamily="50" charset="-128"/>
            </a:endParaRPr>
          </a:p>
          <a:p>
            <a:pPr>
              <a:lnSpc>
                <a:spcPts val="3140"/>
              </a:lnSpc>
            </a:pPr>
            <a:r>
              <a:rPr lang="ja-JP" altLang="en-US" sz="1600" dirty="0">
                <a:solidFill>
                  <a:schemeClr val="tx2">
                    <a:lumMod val="75000"/>
                    <a:lumOff val="25000"/>
                  </a:schemeClr>
                </a:solidFill>
                <a:latin typeface="Yu Gothic" panose="020B0400000000000000" pitchFamily="34" charset="-128"/>
                <a:ea typeface="Yu Gothic" panose="020B0400000000000000" pitchFamily="34" charset="-128"/>
              </a:rPr>
              <a:t>機能が多い</a:t>
            </a:r>
            <a:r>
              <a:rPr lang="en-US" altLang="ja-JP" sz="1600" dirty="0" err="1">
                <a:solidFill>
                  <a:schemeClr val="tx2">
                    <a:lumMod val="75000"/>
                    <a:lumOff val="25000"/>
                  </a:schemeClr>
                </a:solidFill>
                <a:latin typeface="Arial" panose="020B0604020202020204" pitchFamily="34" charset="0"/>
                <a:ea typeface="Yu Gothic" panose="020B0400000000000000" pitchFamily="34" charset="-128"/>
                <a:cs typeface="Arial" panose="020B0604020202020204" pitchFamily="34" charset="0"/>
              </a:rPr>
              <a:t>Sansan</a:t>
            </a:r>
            <a:r>
              <a:rPr lang="ja-JP" altLang="en-US" sz="1600" dirty="0">
                <a:solidFill>
                  <a:schemeClr val="tx2">
                    <a:lumMod val="75000"/>
                    <a:lumOff val="25000"/>
                  </a:schemeClr>
                </a:solidFill>
                <a:latin typeface="Yu Gothic" panose="020B0400000000000000" pitchFamily="34" charset="-128"/>
                <a:ea typeface="Yu Gothic" panose="020B0400000000000000" pitchFamily="34" charset="-128"/>
              </a:rPr>
              <a:t>。優先順位を決めて伝えましょう。</a:t>
            </a:r>
          </a:p>
        </p:txBody>
      </p:sp>
      <p:sp>
        <p:nvSpPr>
          <p:cNvPr id="4" name="タイトル 4">
            <a:extLst>
              <a:ext uri="{FF2B5EF4-FFF2-40B4-BE49-F238E27FC236}">
                <a16:creationId xmlns:a16="http://schemas.microsoft.com/office/drawing/2014/main" id="{2C8FD988-2D46-7441-B4D2-382855B6BB26}"/>
              </a:ext>
            </a:extLst>
          </p:cNvPr>
          <p:cNvSpPr txBox="1">
            <a:spLocks/>
          </p:cNvSpPr>
          <p:nvPr/>
        </p:nvSpPr>
        <p:spPr>
          <a:xfrm>
            <a:off x="2903926" y="4964104"/>
            <a:ext cx="7667429" cy="99654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nSpc>
                <a:spcPts val="3140"/>
              </a:lnSpc>
            </a:pPr>
            <a:r>
              <a:rPr lang="en-US" altLang="ja-JP" dirty="0">
                <a:solidFill>
                  <a:schemeClr val="accent1"/>
                </a:solidFill>
                <a:ea typeface="Yu Gothic" panose="020B0400000000000000" pitchFamily="34" charset="-128"/>
                <a:cs typeface="メイリオ" panose="020B0604030504040204" pitchFamily="50" charset="-128"/>
              </a:rPr>
              <a:t>PC</a:t>
            </a:r>
            <a:r>
              <a:rPr lang="ja-JP" altLang="en-US" dirty="0">
                <a:solidFill>
                  <a:schemeClr val="accent1"/>
                </a:solidFill>
                <a:ea typeface="Yu Gothic" panose="020B0400000000000000" pitchFamily="34" charset="-128"/>
                <a:cs typeface="メイリオ" panose="020B0604030504040204" pitchFamily="50" charset="-128"/>
              </a:rPr>
              <a:t>・スマホ・名刺を持参してもらい、一緒に操作</a:t>
            </a:r>
            <a:endParaRPr lang="en-US" altLang="ja-JP" dirty="0">
              <a:solidFill>
                <a:schemeClr val="accent1"/>
              </a:solidFill>
              <a:ea typeface="Yu Gothic" panose="020B0400000000000000" pitchFamily="34" charset="-128"/>
              <a:cs typeface="メイリオ" panose="020B0604030504040204" pitchFamily="50" charset="-128"/>
            </a:endParaRPr>
          </a:p>
          <a:p>
            <a:pPr>
              <a:lnSpc>
                <a:spcPts val="3140"/>
              </a:lnSpc>
            </a:pPr>
            <a:r>
              <a:rPr lang="ja-JP" altLang="en-US" sz="1600" dirty="0">
                <a:solidFill>
                  <a:schemeClr val="tx2">
                    <a:lumMod val="75000"/>
                    <a:lumOff val="25000"/>
                  </a:schemeClr>
                </a:solidFill>
                <a:latin typeface="Yu Gothic" panose="020B0400000000000000" pitchFamily="34" charset="-128"/>
                <a:ea typeface="Yu Gothic" panose="020B0400000000000000" pitchFamily="34" charset="-128"/>
              </a:rPr>
              <a:t>事前にログインを進めておくと、説明会がスムーズになります。</a:t>
            </a:r>
            <a:endParaRPr lang="en-US" altLang="ja-JP" sz="1600" dirty="0">
              <a:solidFill>
                <a:schemeClr val="tx2">
                  <a:lumMod val="75000"/>
                  <a:lumOff val="25000"/>
                </a:schemeClr>
              </a:solidFill>
              <a:latin typeface="Yu Gothic" panose="020B0400000000000000" pitchFamily="34" charset="-128"/>
              <a:ea typeface="Yu Gothic" panose="020B0400000000000000" pitchFamily="34" charset="-128"/>
            </a:endParaRPr>
          </a:p>
          <a:p>
            <a:pPr>
              <a:lnSpc>
                <a:spcPts val="3140"/>
              </a:lnSpc>
            </a:pPr>
            <a:endParaRPr lang="ja-JP" altLang="en-US" sz="1600" dirty="0">
              <a:solidFill>
                <a:schemeClr val="tx2">
                  <a:lumMod val="75000"/>
                  <a:lumOff val="25000"/>
                </a:schemeClr>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1E5EAEDC-4D0E-3F47-9272-E1D555BCF41A}"/>
              </a:ext>
            </a:extLst>
          </p:cNvPr>
          <p:cNvSpPr/>
          <p:nvPr/>
        </p:nvSpPr>
        <p:spPr>
          <a:xfrm>
            <a:off x="2137614" y="1994441"/>
            <a:ext cx="585417" cy="523220"/>
          </a:xfrm>
          <a:prstGeom prst="rect">
            <a:avLst/>
          </a:prstGeom>
        </p:spPr>
        <p:txBody>
          <a:bodyPr wrap="none">
            <a:spAutoFit/>
          </a:bodyPr>
          <a:lstStyle/>
          <a:p>
            <a:r>
              <a:rPr lang="en-US" altLang="ja-JP" sz="28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01</a:t>
            </a:r>
            <a:endParaRPr lang="ja-JP" altLang="en-US" sz="2800" b="1">
              <a:latin typeface="Helvetica Neue" panose="02000503000000020004" pitchFamily="2" charset="0"/>
              <a:cs typeface="Helvetica Neue" panose="02000503000000020004" pitchFamily="2" charset="0"/>
            </a:endParaRPr>
          </a:p>
        </p:txBody>
      </p:sp>
      <p:sp>
        <p:nvSpPr>
          <p:cNvPr id="6" name="正方形/長方形 5">
            <a:extLst>
              <a:ext uri="{FF2B5EF4-FFF2-40B4-BE49-F238E27FC236}">
                <a16:creationId xmlns:a16="http://schemas.microsoft.com/office/drawing/2014/main" id="{A6073D98-29D9-6E49-B46C-28FA571B52D0}"/>
              </a:ext>
            </a:extLst>
          </p:cNvPr>
          <p:cNvSpPr/>
          <p:nvPr/>
        </p:nvSpPr>
        <p:spPr>
          <a:xfrm>
            <a:off x="2137614" y="3429000"/>
            <a:ext cx="585417" cy="523220"/>
          </a:xfrm>
          <a:prstGeom prst="rect">
            <a:avLst/>
          </a:prstGeom>
        </p:spPr>
        <p:txBody>
          <a:bodyPr wrap="none">
            <a:spAutoFit/>
          </a:bodyPr>
          <a:lstStyle/>
          <a:p>
            <a:r>
              <a:rPr lang="en-US" altLang="ja-JP" sz="28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02</a:t>
            </a:r>
            <a:endParaRPr lang="ja-JP" altLang="en-US" sz="2800" b="1">
              <a:latin typeface="Helvetica Neue" panose="02000503000000020004" pitchFamily="2" charset="0"/>
              <a:cs typeface="Helvetica Neue" panose="02000503000000020004" pitchFamily="2" charset="0"/>
            </a:endParaRPr>
          </a:p>
        </p:txBody>
      </p:sp>
      <p:sp>
        <p:nvSpPr>
          <p:cNvPr id="7" name="正方形/長方形 6">
            <a:extLst>
              <a:ext uri="{FF2B5EF4-FFF2-40B4-BE49-F238E27FC236}">
                <a16:creationId xmlns:a16="http://schemas.microsoft.com/office/drawing/2014/main" id="{79F41BDE-BD7A-064C-B674-500B7DB8F3F3}"/>
              </a:ext>
            </a:extLst>
          </p:cNvPr>
          <p:cNvSpPr/>
          <p:nvPr/>
        </p:nvSpPr>
        <p:spPr>
          <a:xfrm>
            <a:off x="2137614" y="4924348"/>
            <a:ext cx="585417" cy="523220"/>
          </a:xfrm>
          <a:prstGeom prst="rect">
            <a:avLst/>
          </a:prstGeom>
        </p:spPr>
        <p:txBody>
          <a:bodyPr wrap="none">
            <a:spAutoFit/>
          </a:bodyPr>
          <a:lstStyle/>
          <a:p>
            <a:r>
              <a:rPr lang="en-US" altLang="ja-JP" sz="2800"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03</a:t>
            </a:r>
            <a:endParaRPr lang="ja-JP" altLang="en-US" sz="2800" b="1">
              <a:latin typeface="Helvetica Neue" panose="02000503000000020004" pitchFamily="2" charset="0"/>
              <a:cs typeface="Helvetica Neue" panose="02000503000000020004" pitchFamily="2" charset="0"/>
            </a:endParaRPr>
          </a:p>
        </p:txBody>
      </p:sp>
      <p:cxnSp>
        <p:nvCxnSpPr>
          <p:cNvPr id="9" name="直線コネクタ 8">
            <a:extLst>
              <a:ext uri="{FF2B5EF4-FFF2-40B4-BE49-F238E27FC236}">
                <a16:creationId xmlns:a16="http://schemas.microsoft.com/office/drawing/2014/main" id="{BA2B007B-EF2B-C843-84D4-70BBA44FC586}"/>
              </a:ext>
            </a:extLst>
          </p:cNvPr>
          <p:cNvCxnSpPr>
            <a:cxnSpLocks/>
          </p:cNvCxnSpPr>
          <p:nvPr/>
        </p:nvCxnSpPr>
        <p:spPr>
          <a:xfrm>
            <a:off x="2308875" y="2525323"/>
            <a:ext cx="216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3959BCD-9578-A34E-A268-4784E573A5A2}"/>
              </a:ext>
            </a:extLst>
          </p:cNvPr>
          <p:cNvCxnSpPr>
            <a:cxnSpLocks/>
          </p:cNvCxnSpPr>
          <p:nvPr/>
        </p:nvCxnSpPr>
        <p:spPr>
          <a:xfrm>
            <a:off x="2308875" y="3963168"/>
            <a:ext cx="216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99056F85-A6E7-2F42-BAFF-AC9BE43A4EB2}"/>
              </a:ext>
            </a:extLst>
          </p:cNvPr>
          <p:cNvCxnSpPr>
            <a:cxnSpLocks/>
          </p:cNvCxnSpPr>
          <p:nvPr/>
        </p:nvCxnSpPr>
        <p:spPr>
          <a:xfrm>
            <a:off x="2308875" y="5456583"/>
            <a:ext cx="216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タイトル 15">
            <a:extLst>
              <a:ext uri="{FF2B5EF4-FFF2-40B4-BE49-F238E27FC236}">
                <a16:creationId xmlns:a16="http://schemas.microsoft.com/office/drawing/2014/main" id="{D534EB28-87F0-974F-BD8B-A24ACEB03697}"/>
              </a:ext>
            </a:extLst>
          </p:cNvPr>
          <p:cNvSpPr>
            <a:spLocks noGrp="1"/>
          </p:cNvSpPr>
          <p:nvPr>
            <p:ph type="title"/>
          </p:nvPr>
        </p:nvSpPr>
        <p:spPr/>
        <p:txBody>
          <a:bodyPr/>
          <a:lstStyle/>
          <a:p>
            <a:r>
              <a:rPr lang="ja-JP" altLang="en-US" dirty="0">
                <a:solidFill>
                  <a:schemeClr val="tx1"/>
                </a:solidFill>
              </a:rPr>
              <a:t>社内説明会</a:t>
            </a:r>
            <a:r>
              <a:rPr lang="ja-JP" altLang="en-US">
                <a:solidFill>
                  <a:schemeClr val="tx1"/>
                </a:solidFill>
              </a:rPr>
              <a:t>成功</a:t>
            </a:r>
            <a:r>
              <a:rPr lang="ja-JP" altLang="en-US" spc="-150">
                <a:solidFill>
                  <a:schemeClr val="tx1"/>
                </a:solidFill>
              </a:rPr>
              <a:t>の</a:t>
            </a:r>
            <a:r>
              <a:rPr lang="ja-JP" altLang="en-US">
                <a:solidFill>
                  <a:schemeClr val="tx1"/>
                </a:solidFill>
              </a:rPr>
              <a:t>コツ</a:t>
            </a:r>
            <a:endParaRPr kumimoji="1" lang="ja-JP" altLang="en-US" dirty="0">
              <a:solidFill>
                <a:schemeClr val="tx1"/>
              </a:solidFill>
            </a:endParaRPr>
          </a:p>
        </p:txBody>
      </p:sp>
      <p:sp>
        <p:nvSpPr>
          <p:cNvPr id="12" name="スライド番号プレースホルダー 11">
            <a:extLst>
              <a:ext uri="{FF2B5EF4-FFF2-40B4-BE49-F238E27FC236}">
                <a16:creationId xmlns:a16="http://schemas.microsoft.com/office/drawing/2014/main" id="{36C28BFE-9CE5-C7E6-6911-96AFFA33744B}"/>
              </a:ext>
            </a:extLst>
          </p:cNvPr>
          <p:cNvSpPr>
            <a:spLocks noGrp="1"/>
          </p:cNvSpPr>
          <p:nvPr>
            <p:ph type="sldNum" sz="quarter" idx="10"/>
          </p:nvPr>
        </p:nvSpPr>
        <p:spPr/>
        <p:txBody>
          <a:bodyPr/>
          <a:lstStyle/>
          <a:p>
            <a:fld id="{BC97076A-FE38-4902-A3BD-70DA550777B1}" type="slidenum">
              <a:rPr lang="ja-JP" altLang="en-US" smtClean="0"/>
              <a:pPr/>
              <a:t>3</a:t>
            </a:fld>
            <a:endParaRPr lang="ja-JP" altLang="en-US"/>
          </a:p>
        </p:txBody>
      </p:sp>
    </p:spTree>
    <p:extLst>
      <p:ext uri="{BB962C8B-B14F-4D97-AF65-F5344CB8AC3E}">
        <p14:creationId xmlns:p14="http://schemas.microsoft.com/office/powerpoint/2010/main" val="1914666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10;&#10;自動的に生成された説明">
            <a:extLst>
              <a:ext uri="{FF2B5EF4-FFF2-40B4-BE49-F238E27FC236}">
                <a16:creationId xmlns:a16="http://schemas.microsoft.com/office/drawing/2014/main" id="{3BB6578D-5F77-2E34-4A8F-D5D5FCC486D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004" y="1413164"/>
            <a:ext cx="6100931" cy="4272742"/>
          </a:xfrm>
          <a:prstGeom prst="rect">
            <a:avLst/>
          </a:prstGeom>
          <a:ln w="9525">
            <a:solidFill>
              <a:schemeClr val="bg1">
                <a:lumMod val="85000"/>
              </a:schemeClr>
            </a:solidFill>
          </a:ln>
        </p:spPr>
      </p:pic>
      <p:pic>
        <p:nvPicPr>
          <p:cNvPr id="8" name="図 7">
            <a:extLst>
              <a:ext uri="{FF2B5EF4-FFF2-40B4-BE49-F238E27FC236}">
                <a16:creationId xmlns:a16="http://schemas.microsoft.com/office/drawing/2014/main" id="{A72501BB-BFB8-3996-7F70-072603064C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948" y="1411706"/>
            <a:ext cx="6143820" cy="321013"/>
          </a:xfrm>
          <a:prstGeom prst="rect">
            <a:avLst/>
          </a:prstGeom>
        </p:spPr>
      </p:pic>
      <p:sp>
        <p:nvSpPr>
          <p:cNvPr id="29" name="正方形/長方形 28">
            <a:extLst>
              <a:ext uri="{FF2B5EF4-FFF2-40B4-BE49-F238E27FC236}">
                <a16:creationId xmlns:a16="http://schemas.microsoft.com/office/drawing/2014/main" id="{A2A51044-B521-5C25-D12E-5BBEE0602419}"/>
              </a:ext>
            </a:extLst>
          </p:cNvPr>
          <p:cNvSpPr/>
          <p:nvPr/>
        </p:nvSpPr>
        <p:spPr>
          <a:xfrm>
            <a:off x="6993119" y="2160042"/>
            <a:ext cx="4406076" cy="2435107"/>
          </a:xfrm>
          <a:prstGeom prst="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pic>
        <p:nvPicPr>
          <p:cNvPr id="16" name="図 15">
            <a:extLst>
              <a:ext uri="{FF2B5EF4-FFF2-40B4-BE49-F238E27FC236}">
                <a16:creationId xmlns:a16="http://schemas.microsoft.com/office/drawing/2014/main" id="{E1EBAEBC-F267-45C1-2DFD-CB3FCE143B62}"/>
              </a:ext>
            </a:extLst>
          </p:cNvPr>
          <p:cNvPicPr>
            <a:picLocks noChangeAspect="1"/>
          </p:cNvPicPr>
          <p:nvPr/>
        </p:nvPicPr>
        <p:blipFill>
          <a:blip r:embed="rId5"/>
          <a:stretch>
            <a:fillRect/>
          </a:stretch>
        </p:blipFill>
        <p:spPr>
          <a:xfrm>
            <a:off x="7002683" y="2215307"/>
            <a:ext cx="4396511" cy="1205913"/>
          </a:xfrm>
          <a:prstGeom prst="rect">
            <a:avLst/>
          </a:prstGeom>
        </p:spPr>
      </p:pic>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0836448E-5FD7-C402-9CD3-2155BD3939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20118" y="3477044"/>
            <a:ext cx="4175325" cy="712992"/>
          </a:xfrm>
          <a:prstGeom prst="rect">
            <a:avLst/>
          </a:prstGeom>
        </p:spPr>
      </p:pic>
      <p:sp>
        <p:nvSpPr>
          <p:cNvPr id="2" name="タイトル 1">
            <a:extLst>
              <a:ext uri="{FF2B5EF4-FFF2-40B4-BE49-F238E27FC236}">
                <a16:creationId xmlns:a16="http://schemas.microsoft.com/office/drawing/2014/main" id="{6FB47077-DF8A-46B4-B484-71C5AE6369E2}"/>
              </a:ext>
            </a:extLst>
          </p:cNvPr>
          <p:cNvSpPr>
            <a:spLocks noGrp="1"/>
          </p:cNvSpPr>
          <p:nvPr>
            <p:ph type="title"/>
          </p:nvPr>
        </p:nvSpPr>
        <p:spPr/>
        <p:txBody>
          <a:bodyPr/>
          <a:lstStyle/>
          <a:p>
            <a:r>
              <a:rPr kumimoji="1" lang="en-US" altLang="ja-JP" dirty="0"/>
              <a:t>QR</a:t>
            </a:r>
            <a:r>
              <a:rPr kumimoji="1" lang="ja-JP" altLang="en-US" dirty="0"/>
              <a:t>コードから自分の名刺を撮影しましょう</a:t>
            </a:r>
          </a:p>
        </p:txBody>
      </p:sp>
      <p:grpSp>
        <p:nvGrpSpPr>
          <p:cNvPr id="17" name="グループ化 16">
            <a:extLst>
              <a:ext uri="{FF2B5EF4-FFF2-40B4-BE49-F238E27FC236}">
                <a16:creationId xmlns:a16="http://schemas.microsoft.com/office/drawing/2014/main" id="{C8560D48-4CDB-40EB-9306-A57D2248DEFD}"/>
              </a:ext>
            </a:extLst>
          </p:cNvPr>
          <p:cNvGrpSpPr/>
          <p:nvPr/>
        </p:nvGrpSpPr>
        <p:grpSpPr>
          <a:xfrm>
            <a:off x="1042531" y="4535826"/>
            <a:ext cx="5492119" cy="1434883"/>
            <a:chOff x="5962451" y="6565868"/>
            <a:chExt cx="8007098" cy="492362"/>
          </a:xfrm>
        </p:grpSpPr>
        <p:sp>
          <p:nvSpPr>
            <p:cNvPr id="18" name="三角形 14">
              <a:extLst>
                <a:ext uri="{FF2B5EF4-FFF2-40B4-BE49-F238E27FC236}">
                  <a16:creationId xmlns:a16="http://schemas.microsoft.com/office/drawing/2014/main" id="{26F722C3-1B4C-444F-B2F6-F9D34AAF494E}"/>
                </a:ext>
              </a:extLst>
            </p:cNvPr>
            <p:cNvSpPr/>
            <p:nvPr/>
          </p:nvSpPr>
          <p:spPr>
            <a:xfrm flipH="1">
              <a:off x="9531285" y="6565868"/>
              <a:ext cx="641793" cy="26701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0" name="テキスト ボックス 19">
              <a:extLst>
                <a:ext uri="{FF2B5EF4-FFF2-40B4-BE49-F238E27FC236}">
                  <a16:creationId xmlns:a16="http://schemas.microsoft.com/office/drawing/2014/main" id="{7D9E1938-9DC7-4FD3-8BCA-EEA71C19ED41}"/>
                </a:ext>
              </a:extLst>
            </p:cNvPr>
            <p:cNvSpPr txBox="1"/>
            <p:nvPr/>
          </p:nvSpPr>
          <p:spPr>
            <a:xfrm>
              <a:off x="5962451" y="6735902"/>
              <a:ext cx="8007098" cy="322328"/>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endParaRPr lang="en-US" altLang="ja-JP" sz="1600" dirty="0">
                <a:solidFill>
                  <a:srgbClr val="004E98"/>
                </a:solidFill>
                <a:latin typeface="+mj-lt"/>
                <a:ea typeface="游ゴシック" panose="020B0400000000000000" pitchFamily="50" charset="-128"/>
              </a:endParaRPr>
            </a:p>
          </p:txBody>
        </p:sp>
      </p:grpSp>
      <p:grpSp>
        <p:nvGrpSpPr>
          <p:cNvPr id="33" name="グループ化 32">
            <a:extLst>
              <a:ext uri="{FF2B5EF4-FFF2-40B4-BE49-F238E27FC236}">
                <a16:creationId xmlns:a16="http://schemas.microsoft.com/office/drawing/2014/main" id="{1907742F-110A-1FF6-A632-485EE7877F2E}"/>
              </a:ext>
            </a:extLst>
          </p:cNvPr>
          <p:cNvGrpSpPr/>
          <p:nvPr/>
        </p:nvGrpSpPr>
        <p:grpSpPr>
          <a:xfrm>
            <a:off x="7047773" y="4675169"/>
            <a:ext cx="4498564" cy="1278914"/>
            <a:chOff x="7190937" y="4599854"/>
            <a:chExt cx="4498564" cy="1278914"/>
          </a:xfrm>
        </p:grpSpPr>
        <p:sp>
          <p:nvSpPr>
            <p:cNvPr id="32" name="三角形 14">
              <a:extLst>
                <a:ext uri="{FF2B5EF4-FFF2-40B4-BE49-F238E27FC236}">
                  <a16:creationId xmlns:a16="http://schemas.microsoft.com/office/drawing/2014/main" id="{6B005DC3-E4E1-AC79-1BF1-9A72F1AE157E}"/>
                </a:ext>
              </a:extLst>
            </p:cNvPr>
            <p:cNvSpPr/>
            <p:nvPr/>
          </p:nvSpPr>
          <p:spPr>
            <a:xfrm flipH="1">
              <a:off x="9061551" y="4599854"/>
              <a:ext cx="440210" cy="778155"/>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3" name="テキスト ボックス 12">
              <a:extLst>
                <a:ext uri="{FF2B5EF4-FFF2-40B4-BE49-F238E27FC236}">
                  <a16:creationId xmlns:a16="http://schemas.microsoft.com/office/drawing/2014/main" id="{4B1D7B10-18DE-4D73-9DE2-B10421B445E3}"/>
                </a:ext>
              </a:extLst>
            </p:cNvPr>
            <p:cNvSpPr txBox="1"/>
            <p:nvPr/>
          </p:nvSpPr>
          <p:spPr>
            <a:xfrm>
              <a:off x="7190937" y="4939412"/>
              <a:ext cx="4498564" cy="939356"/>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r>
                <a:rPr lang="ja-JP" altLang="en-US" sz="1600" dirty="0">
                  <a:solidFill>
                    <a:srgbClr val="004E98"/>
                  </a:solidFill>
                  <a:latin typeface="游ゴシック" panose="020B0400000000000000" pitchFamily="50" charset="-128"/>
                  <a:ea typeface="游ゴシック" panose="020B0400000000000000" pitchFamily="50" charset="-128"/>
                </a:rPr>
                <a:t>デジタル名刺の利用は通知でお知らせ</a:t>
              </a:r>
            </a:p>
          </p:txBody>
        </p:sp>
      </p:grpSp>
      <p:grpSp>
        <p:nvGrpSpPr>
          <p:cNvPr id="4" name="グループ化 3">
            <a:extLst>
              <a:ext uri="{FF2B5EF4-FFF2-40B4-BE49-F238E27FC236}">
                <a16:creationId xmlns:a16="http://schemas.microsoft.com/office/drawing/2014/main" id="{DCBFDB33-513D-D789-67EB-2AA314060529}"/>
              </a:ext>
            </a:extLst>
          </p:cNvPr>
          <p:cNvGrpSpPr/>
          <p:nvPr/>
        </p:nvGrpSpPr>
        <p:grpSpPr>
          <a:xfrm>
            <a:off x="8735154" y="553780"/>
            <a:ext cx="1173899" cy="335850"/>
            <a:chOff x="5132472" y="599976"/>
            <a:chExt cx="1331373" cy="380903"/>
          </a:xfrm>
        </p:grpSpPr>
        <p:sp>
          <p:nvSpPr>
            <p:cNvPr id="6" name="角丸四角形 45">
              <a:extLst>
                <a:ext uri="{FF2B5EF4-FFF2-40B4-BE49-F238E27FC236}">
                  <a16:creationId xmlns:a16="http://schemas.microsoft.com/office/drawing/2014/main" id="{A6527F50-12A3-3B6C-E5B7-CF4A7B02376A}"/>
                </a:ext>
              </a:extLst>
            </p:cNvPr>
            <p:cNvSpPr>
              <a:spLocks noChangeAspect="1"/>
            </p:cNvSpPr>
            <p:nvPr/>
          </p:nvSpPr>
          <p:spPr>
            <a:xfrm>
              <a:off x="5145120" y="599976"/>
              <a:ext cx="1318725" cy="380903"/>
            </a:xfrm>
            <a:prstGeom prst="roundRect">
              <a:avLst>
                <a:gd name="adj" fmla="val 50000"/>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chemeClr val="bg1"/>
                </a:solidFill>
                <a:ea typeface="Yu Gothic" charset="-128"/>
                <a:cs typeface="Yu Gothic" charset="-128"/>
              </a:endParaRPr>
            </a:p>
          </p:txBody>
        </p:sp>
        <p:sp>
          <p:nvSpPr>
            <p:cNvPr id="7" name="テキスト ボックス 6">
              <a:extLst>
                <a:ext uri="{FF2B5EF4-FFF2-40B4-BE49-F238E27FC236}">
                  <a16:creationId xmlns:a16="http://schemas.microsoft.com/office/drawing/2014/main" id="{754837FF-D74B-912A-3541-CD0D1B8B7985}"/>
                </a:ext>
              </a:extLst>
            </p:cNvPr>
            <p:cNvSpPr txBox="1"/>
            <p:nvPr/>
          </p:nvSpPr>
          <p:spPr>
            <a:xfrm>
              <a:off x="5132472" y="599976"/>
              <a:ext cx="1318725" cy="376480"/>
            </a:xfrm>
            <a:prstGeom prst="rect">
              <a:avLst/>
            </a:prstGeom>
          </p:spPr>
          <p:txBody>
            <a:bodyPr vert="horz" wrap="square" lIns="91440" tIns="45720" rIns="91440" bIns="45720" rtlCol="0">
              <a:spAutoFit/>
            </a:bodyPr>
            <a:lstStyle/>
            <a:p>
              <a:pPr algn="ctr">
                <a:lnSpc>
                  <a:spcPct val="130000"/>
                </a:lnSpc>
                <a:spcBef>
                  <a:spcPts val="800"/>
                </a:spcBef>
              </a:pPr>
              <a:r>
                <a:rPr kumimoji="1" lang="ja-JP" altLang="en-US" sz="1300" b="1">
                  <a:solidFill>
                    <a:schemeClr val="bg1"/>
                  </a:solidFill>
                  <a:ea typeface="Yu Gothic" charset="-128"/>
                  <a:cs typeface="Yu Gothic" charset="-128"/>
                </a:rPr>
                <a:t>送り手側</a:t>
              </a:r>
              <a:endParaRPr kumimoji="1" lang="ja-JP" altLang="en-US" sz="1300" b="1" dirty="0">
                <a:solidFill>
                  <a:schemeClr val="bg1"/>
                </a:solidFill>
                <a:ea typeface="Yu Gothic" charset="-128"/>
                <a:cs typeface="Yu Gothic" charset="-128"/>
              </a:endParaRPr>
            </a:p>
          </p:txBody>
        </p:sp>
      </p:grpSp>
      <p:sp>
        <p:nvSpPr>
          <p:cNvPr id="27" name="四角形: 角を丸くする 20">
            <a:extLst>
              <a:ext uri="{FF2B5EF4-FFF2-40B4-BE49-F238E27FC236}">
                <a16:creationId xmlns:a16="http://schemas.microsoft.com/office/drawing/2014/main" id="{EEE0618B-7BA7-F66F-B93D-DEF498841FF3}"/>
              </a:ext>
            </a:extLst>
          </p:cNvPr>
          <p:cNvSpPr/>
          <p:nvPr/>
        </p:nvSpPr>
        <p:spPr>
          <a:xfrm>
            <a:off x="5862960" y="1383298"/>
            <a:ext cx="412376" cy="362941"/>
          </a:xfrm>
          <a:prstGeom prst="roundRect">
            <a:avLst>
              <a:gd name="adj" fmla="val 0"/>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31" name="テキスト ボックス 30">
            <a:extLst>
              <a:ext uri="{FF2B5EF4-FFF2-40B4-BE49-F238E27FC236}">
                <a16:creationId xmlns:a16="http://schemas.microsoft.com/office/drawing/2014/main" id="{27E5B8F6-7258-F5E2-42D6-40F86A038D74}"/>
              </a:ext>
            </a:extLst>
          </p:cNvPr>
          <p:cNvSpPr txBox="1"/>
          <p:nvPr/>
        </p:nvSpPr>
        <p:spPr>
          <a:xfrm>
            <a:off x="1363022" y="5226661"/>
            <a:ext cx="4991789" cy="548740"/>
          </a:xfrm>
          <a:prstGeom prst="rect">
            <a:avLst/>
          </a:prstGeom>
        </p:spPr>
        <p:txBody>
          <a:bodyPr vert="horz" wrap="square" lIns="91440" tIns="45720" rIns="91440" bIns="45720" rtlCol="0">
            <a:spAutoFit/>
          </a:bodyPr>
          <a:lstStyle/>
          <a:p>
            <a:pPr lvl="0">
              <a:defRPr/>
            </a:pPr>
            <a:r>
              <a:rPr lang="en-US" altLang="ja-JP" sz="1500" b="1" dirty="0">
                <a:solidFill>
                  <a:srgbClr val="004E98"/>
                </a:solidFill>
                <a:latin typeface="Arial" panose="020B0604020202020204" pitchFamily="34" charset="0"/>
                <a:ea typeface="Yu Gothic" panose="020B0400000000000000" pitchFamily="34" charset="-128"/>
                <a:cs typeface="Arial" panose="020B0604020202020204" pitchFamily="34" charset="0"/>
              </a:rPr>
              <a:t>QR</a:t>
            </a:r>
            <a:r>
              <a:rPr lang="ja-JP" altLang="en-US" sz="1500" b="1" dirty="0">
                <a:solidFill>
                  <a:srgbClr val="004E98"/>
                </a:solidFill>
                <a:latin typeface="Yu Gothic" panose="020B0400000000000000" pitchFamily="34" charset="-128"/>
                <a:ea typeface="Yu Gothic" panose="020B0400000000000000" pitchFamily="34" charset="-128"/>
              </a:rPr>
              <a:t>コードから画面の指示に従い、自分の名刺を撮影</a:t>
            </a:r>
          </a:p>
          <a:p>
            <a:pPr lvl="0">
              <a:lnSpc>
                <a:spcPts val="1940"/>
              </a:lnSpc>
              <a:defRPr/>
            </a:pPr>
            <a:r>
              <a:rPr lang="ja-JP" altLang="en-US" sz="1200" b="1" dirty="0">
                <a:solidFill>
                  <a:srgbClr val="004E98"/>
                </a:solidFill>
                <a:latin typeface="Yu Gothic" panose="020B0400000000000000" pitchFamily="34" charset="-128"/>
                <a:ea typeface="Yu Gothic" panose="020B0400000000000000" pitchFamily="34" charset="-128"/>
              </a:rPr>
              <a:t>（読み取りができない場合はスキャナーで自分の名刺を取り込み）</a:t>
            </a:r>
            <a:endParaRPr lang="en-US" altLang="ja-JP" sz="1200" b="1" dirty="0">
              <a:solidFill>
                <a:srgbClr val="004E98"/>
              </a:solidFill>
              <a:latin typeface="Yu Gothic" panose="020B0400000000000000" pitchFamily="34" charset="-128"/>
              <a:ea typeface="Yu Gothic" panose="020B0400000000000000" pitchFamily="34" charset="-128"/>
            </a:endParaRPr>
          </a:p>
        </p:txBody>
      </p:sp>
      <p:sp>
        <p:nvSpPr>
          <p:cNvPr id="3" name="正方形/長方形 2">
            <a:extLst>
              <a:ext uri="{FF2B5EF4-FFF2-40B4-BE49-F238E27FC236}">
                <a16:creationId xmlns:a16="http://schemas.microsoft.com/office/drawing/2014/main" id="{10FD1680-06BD-7DAF-8B2A-924A6851981A}"/>
              </a:ext>
            </a:extLst>
          </p:cNvPr>
          <p:cNvSpPr/>
          <p:nvPr/>
        </p:nvSpPr>
        <p:spPr>
          <a:xfrm>
            <a:off x="1395544" y="5746346"/>
            <a:ext cx="2545885" cy="107722"/>
          </a:xfrm>
          <a:prstGeom prst="rect">
            <a:avLst/>
          </a:prstGeom>
        </p:spPr>
        <p:txBody>
          <a:bodyPr wrap="square" lIns="0" tIns="0" rIns="0" bIns="0" anchor="b"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rgbClr val="888888"/>
                </a:solidFill>
                <a:effectLst/>
                <a:uLnTx/>
                <a:uFillTx/>
                <a:latin typeface="Arial"/>
                <a:ea typeface="游ゴシック Medium"/>
                <a:cs typeface="+mn-cs"/>
              </a:rPr>
              <a:t>※ QR</a:t>
            </a:r>
            <a:r>
              <a:rPr kumimoji="1" lang="ja-JP" altLang="en-US" sz="700" b="0" i="0" u="none" strike="noStrike" kern="1200" cap="none" spc="0" normalizeH="0" baseline="0" noProof="0" dirty="0">
                <a:ln>
                  <a:noFill/>
                </a:ln>
                <a:solidFill>
                  <a:srgbClr val="888888"/>
                </a:solidFill>
                <a:effectLst/>
                <a:uLnTx/>
                <a:uFillTx/>
                <a:latin typeface="Arial"/>
                <a:ea typeface="游ゴシック Medium"/>
                <a:cs typeface="+mn-cs"/>
              </a:rPr>
              <a:t>コードは、株式会社デンソーウェーブの登録商標です。　</a:t>
            </a:r>
          </a:p>
        </p:txBody>
      </p:sp>
      <p:sp>
        <p:nvSpPr>
          <p:cNvPr id="21" name="四角形: 角を丸くする 20">
            <a:extLst>
              <a:ext uri="{FF2B5EF4-FFF2-40B4-BE49-F238E27FC236}">
                <a16:creationId xmlns:a16="http://schemas.microsoft.com/office/drawing/2014/main" id="{80BA17D3-DEAB-40ED-9829-AD3FAEEF1DEE}"/>
              </a:ext>
            </a:extLst>
          </p:cNvPr>
          <p:cNvSpPr/>
          <p:nvPr/>
        </p:nvSpPr>
        <p:spPr>
          <a:xfrm>
            <a:off x="7216581" y="3442524"/>
            <a:ext cx="4172908" cy="896031"/>
          </a:xfrm>
          <a:prstGeom prst="roundRect">
            <a:avLst>
              <a:gd name="adj" fmla="val 0"/>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28" name="フリーフォーム 27">
            <a:extLst>
              <a:ext uri="{FF2B5EF4-FFF2-40B4-BE49-F238E27FC236}">
                <a16:creationId xmlns:a16="http://schemas.microsoft.com/office/drawing/2014/main" id="{79723C5A-BE16-1D9D-DBF6-0C55805C7B92}"/>
              </a:ext>
            </a:extLst>
          </p:cNvPr>
          <p:cNvSpPr/>
          <p:nvPr/>
        </p:nvSpPr>
        <p:spPr>
          <a:xfrm>
            <a:off x="6066971" y="1762298"/>
            <a:ext cx="1132561" cy="2156559"/>
          </a:xfrm>
          <a:custGeom>
            <a:avLst/>
            <a:gdLst>
              <a:gd name="connsiteX0" fmla="*/ 0 w 927847"/>
              <a:gd name="connsiteY0" fmla="*/ 0 h 1855694"/>
              <a:gd name="connsiteX1" fmla="*/ 0 w 927847"/>
              <a:gd name="connsiteY1" fmla="*/ 1855694 h 1855694"/>
              <a:gd name="connsiteX2" fmla="*/ 927847 w 927847"/>
              <a:gd name="connsiteY2" fmla="*/ 1855694 h 1855694"/>
            </a:gdLst>
            <a:ahLst/>
            <a:cxnLst>
              <a:cxn ang="0">
                <a:pos x="connsiteX0" y="connsiteY0"/>
              </a:cxn>
              <a:cxn ang="0">
                <a:pos x="connsiteX1" y="connsiteY1"/>
              </a:cxn>
              <a:cxn ang="0">
                <a:pos x="connsiteX2" y="connsiteY2"/>
              </a:cxn>
            </a:cxnLst>
            <a:rect l="l" t="t" r="r" b="b"/>
            <a:pathLst>
              <a:path w="927847" h="1855694">
                <a:moveTo>
                  <a:pt x="0" y="0"/>
                </a:moveTo>
                <a:lnTo>
                  <a:pt x="0" y="1855694"/>
                </a:lnTo>
                <a:lnTo>
                  <a:pt x="927847" y="1855694"/>
                </a:lnTo>
              </a:path>
            </a:pathLst>
          </a:custGeom>
          <a:ln cmpd="sng">
            <a:prstDash val="sysDot"/>
            <a:head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schemeClr val="tx1"/>
              </a:solidFill>
            </a:endParaRPr>
          </a:p>
        </p:txBody>
      </p:sp>
      <p:sp>
        <p:nvSpPr>
          <p:cNvPr id="9" name="スライド番号プレースホルダー 8">
            <a:extLst>
              <a:ext uri="{FF2B5EF4-FFF2-40B4-BE49-F238E27FC236}">
                <a16:creationId xmlns:a16="http://schemas.microsoft.com/office/drawing/2014/main" id="{9EC94415-37EC-BD85-7FAD-0177FCA5855B}"/>
              </a:ext>
            </a:extLst>
          </p:cNvPr>
          <p:cNvSpPr>
            <a:spLocks noGrp="1"/>
          </p:cNvSpPr>
          <p:nvPr>
            <p:ph type="sldNum" sz="quarter" idx="10"/>
          </p:nvPr>
        </p:nvSpPr>
        <p:spPr/>
        <p:txBody>
          <a:bodyPr/>
          <a:lstStyle/>
          <a:p>
            <a:fld id="{BC97076A-FE38-4902-A3BD-70DA550777B1}" type="slidenum">
              <a:rPr lang="ja-JP" altLang="en-US" smtClean="0"/>
              <a:pPr/>
              <a:t>39</a:t>
            </a:fld>
            <a:endParaRPr lang="ja-JP" altLang="en-US"/>
          </a:p>
        </p:txBody>
      </p:sp>
      <p:pic>
        <p:nvPicPr>
          <p:cNvPr id="5" name="図 4">
            <a:extLst>
              <a:ext uri="{FF2B5EF4-FFF2-40B4-BE49-F238E27FC236}">
                <a16:creationId xmlns:a16="http://schemas.microsoft.com/office/drawing/2014/main" id="{FBE23DCC-2CD0-E530-603B-DC98DDA58DE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05100" y="2204038"/>
            <a:ext cx="4436936" cy="720547"/>
          </a:xfrm>
          <a:prstGeom prst="rect">
            <a:avLst/>
          </a:prstGeom>
        </p:spPr>
      </p:pic>
    </p:spTree>
    <p:extLst>
      <p:ext uri="{BB962C8B-B14F-4D97-AF65-F5344CB8AC3E}">
        <p14:creationId xmlns:p14="http://schemas.microsoft.com/office/powerpoint/2010/main" val="41811411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72C16634-1F96-1EF6-3401-6766091BB32C}"/>
              </a:ext>
            </a:extLst>
          </p:cNvPr>
          <p:cNvGrpSpPr/>
          <p:nvPr/>
        </p:nvGrpSpPr>
        <p:grpSpPr>
          <a:xfrm>
            <a:off x="956441" y="1429790"/>
            <a:ext cx="10331669" cy="4887883"/>
            <a:chOff x="956441" y="1429790"/>
            <a:chExt cx="10331669" cy="4887883"/>
          </a:xfrm>
        </p:grpSpPr>
        <p:pic>
          <p:nvPicPr>
            <p:cNvPr id="11" name="図 10" descr="グラフィカル ユーザー インターフェイス, アプリケーション, Teams&#10;&#10;自動的に生成された説明">
              <a:extLst>
                <a:ext uri="{FF2B5EF4-FFF2-40B4-BE49-F238E27FC236}">
                  <a16:creationId xmlns:a16="http://schemas.microsoft.com/office/drawing/2014/main" id="{57637458-93D4-F1F5-66CB-DFB3585694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5837" y="1429790"/>
              <a:ext cx="10272713" cy="4887883"/>
            </a:xfrm>
            <a:prstGeom prst="rect">
              <a:avLst/>
            </a:prstGeom>
            <a:ln>
              <a:solidFill>
                <a:schemeClr val="bg1">
                  <a:lumMod val="85000"/>
                </a:schemeClr>
              </a:solidFill>
            </a:ln>
          </p:spPr>
        </p:pic>
        <p:pic>
          <p:nvPicPr>
            <p:cNvPr id="8" name="図 7">
              <a:extLst>
                <a:ext uri="{FF2B5EF4-FFF2-40B4-BE49-F238E27FC236}">
                  <a16:creationId xmlns:a16="http://schemas.microsoft.com/office/drawing/2014/main" id="{F11B71A4-E98A-8441-D154-49FDCA6A1C7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6441" y="1444820"/>
              <a:ext cx="10331669" cy="539826"/>
            </a:xfrm>
            <a:prstGeom prst="rect">
              <a:avLst/>
            </a:prstGeom>
          </p:spPr>
        </p:pic>
      </p:grpSp>
      <p:sp>
        <p:nvSpPr>
          <p:cNvPr id="2" name="タイトル 1">
            <a:extLst>
              <a:ext uri="{FF2B5EF4-FFF2-40B4-BE49-F238E27FC236}">
                <a16:creationId xmlns:a16="http://schemas.microsoft.com/office/drawing/2014/main" id="{6FB47077-DF8A-46B4-B484-71C5AE6369E2}"/>
              </a:ext>
            </a:extLst>
          </p:cNvPr>
          <p:cNvSpPr>
            <a:spLocks noGrp="1"/>
          </p:cNvSpPr>
          <p:nvPr>
            <p:ph type="title"/>
          </p:nvPr>
        </p:nvSpPr>
        <p:spPr/>
        <p:txBody>
          <a:bodyPr/>
          <a:lstStyle/>
          <a:p>
            <a:r>
              <a:rPr lang="ja-JP" altLang="en-US" dirty="0"/>
              <a:t>デジタル名刺の</a:t>
            </a:r>
            <a:r>
              <a:rPr lang="en-US" altLang="ja-JP" dirty="0"/>
              <a:t>URL</a:t>
            </a:r>
            <a:r>
              <a:rPr lang="ja-JP" altLang="en-US" dirty="0"/>
              <a:t>を発行しましょう</a:t>
            </a:r>
            <a:endParaRPr kumimoji="1" lang="ja-JP" altLang="en-US" dirty="0"/>
          </a:p>
        </p:txBody>
      </p:sp>
      <p:grpSp>
        <p:nvGrpSpPr>
          <p:cNvPr id="4" name="グループ化 3">
            <a:extLst>
              <a:ext uri="{FF2B5EF4-FFF2-40B4-BE49-F238E27FC236}">
                <a16:creationId xmlns:a16="http://schemas.microsoft.com/office/drawing/2014/main" id="{DCBFDB33-513D-D789-67EB-2AA314060529}"/>
              </a:ext>
            </a:extLst>
          </p:cNvPr>
          <p:cNvGrpSpPr/>
          <p:nvPr/>
        </p:nvGrpSpPr>
        <p:grpSpPr>
          <a:xfrm>
            <a:off x="8196512" y="553780"/>
            <a:ext cx="1173899" cy="335850"/>
            <a:chOff x="5132472" y="599976"/>
            <a:chExt cx="1331373" cy="380903"/>
          </a:xfrm>
        </p:grpSpPr>
        <p:sp>
          <p:nvSpPr>
            <p:cNvPr id="6" name="角丸四角形 45">
              <a:extLst>
                <a:ext uri="{FF2B5EF4-FFF2-40B4-BE49-F238E27FC236}">
                  <a16:creationId xmlns:a16="http://schemas.microsoft.com/office/drawing/2014/main" id="{A6527F50-12A3-3B6C-E5B7-CF4A7B02376A}"/>
                </a:ext>
              </a:extLst>
            </p:cNvPr>
            <p:cNvSpPr>
              <a:spLocks noChangeAspect="1"/>
            </p:cNvSpPr>
            <p:nvPr/>
          </p:nvSpPr>
          <p:spPr>
            <a:xfrm>
              <a:off x="5145120" y="599976"/>
              <a:ext cx="1318725" cy="380903"/>
            </a:xfrm>
            <a:prstGeom prst="roundRect">
              <a:avLst>
                <a:gd name="adj" fmla="val 50000"/>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chemeClr val="bg1"/>
                </a:solidFill>
                <a:ea typeface="Yu Gothic" charset="-128"/>
                <a:cs typeface="Yu Gothic" charset="-128"/>
              </a:endParaRPr>
            </a:p>
          </p:txBody>
        </p:sp>
        <p:sp>
          <p:nvSpPr>
            <p:cNvPr id="7" name="テキスト ボックス 6">
              <a:extLst>
                <a:ext uri="{FF2B5EF4-FFF2-40B4-BE49-F238E27FC236}">
                  <a16:creationId xmlns:a16="http://schemas.microsoft.com/office/drawing/2014/main" id="{754837FF-D74B-912A-3541-CD0D1B8B7985}"/>
                </a:ext>
              </a:extLst>
            </p:cNvPr>
            <p:cNvSpPr txBox="1"/>
            <p:nvPr/>
          </p:nvSpPr>
          <p:spPr>
            <a:xfrm>
              <a:off x="5132472" y="599976"/>
              <a:ext cx="1318725" cy="376480"/>
            </a:xfrm>
            <a:prstGeom prst="rect">
              <a:avLst/>
            </a:prstGeom>
          </p:spPr>
          <p:txBody>
            <a:bodyPr vert="horz" wrap="square" lIns="91440" tIns="45720" rIns="91440" bIns="45720" rtlCol="0">
              <a:spAutoFit/>
            </a:bodyPr>
            <a:lstStyle/>
            <a:p>
              <a:pPr algn="ctr">
                <a:lnSpc>
                  <a:spcPct val="130000"/>
                </a:lnSpc>
                <a:spcBef>
                  <a:spcPts val="800"/>
                </a:spcBef>
              </a:pPr>
              <a:r>
                <a:rPr kumimoji="1" lang="ja-JP" altLang="en-US" sz="1300" b="1">
                  <a:solidFill>
                    <a:schemeClr val="bg1"/>
                  </a:solidFill>
                  <a:ea typeface="Yu Gothic" charset="-128"/>
                  <a:cs typeface="Yu Gothic" charset="-128"/>
                </a:rPr>
                <a:t>送り手側</a:t>
              </a:r>
              <a:endParaRPr kumimoji="1" lang="ja-JP" altLang="en-US" sz="1300" b="1" dirty="0">
                <a:solidFill>
                  <a:schemeClr val="bg1"/>
                </a:solidFill>
                <a:ea typeface="Yu Gothic" charset="-128"/>
                <a:cs typeface="Yu Gothic" charset="-128"/>
              </a:endParaRPr>
            </a:p>
          </p:txBody>
        </p:sp>
      </p:grpSp>
      <p:sp>
        <p:nvSpPr>
          <p:cNvPr id="3" name="正方形/長方形 2">
            <a:extLst>
              <a:ext uri="{FF2B5EF4-FFF2-40B4-BE49-F238E27FC236}">
                <a16:creationId xmlns:a16="http://schemas.microsoft.com/office/drawing/2014/main" id="{D973CB2E-C4B1-24CB-0974-13AC7E94AF65}"/>
              </a:ext>
            </a:extLst>
          </p:cNvPr>
          <p:cNvSpPr/>
          <p:nvPr/>
        </p:nvSpPr>
        <p:spPr>
          <a:xfrm>
            <a:off x="2571551" y="3442552"/>
            <a:ext cx="7037961" cy="1511833"/>
          </a:xfrm>
          <a:prstGeom prst="rect">
            <a:avLst/>
          </a:prstGeom>
          <a:noFill/>
          <a:ln w="44450">
            <a:solidFill>
              <a:srgbClr val="D70C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200"/>
              </a:spcBef>
              <a:spcAft>
                <a:spcPts val="0"/>
              </a:spcAft>
              <a:buClrTx/>
              <a:buSzTx/>
              <a:buFontTx/>
              <a:buNone/>
              <a:tabLst/>
              <a:defRPr/>
            </a:pPr>
            <a:endParaRPr kumimoji="1" lang="ja-JP" altLang="en-US" sz="10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0" name="スライド番号プレースホルダー 9">
            <a:extLst>
              <a:ext uri="{FF2B5EF4-FFF2-40B4-BE49-F238E27FC236}">
                <a16:creationId xmlns:a16="http://schemas.microsoft.com/office/drawing/2014/main" id="{74753B3C-F343-DF11-4716-2FDD8F502623}"/>
              </a:ext>
            </a:extLst>
          </p:cNvPr>
          <p:cNvSpPr>
            <a:spLocks noGrp="1"/>
          </p:cNvSpPr>
          <p:nvPr>
            <p:ph type="sldNum" sz="quarter" idx="10"/>
          </p:nvPr>
        </p:nvSpPr>
        <p:spPr/>
        <p:txBody>
          <a:bodyPr/>
          <a:lstStyle/>
          <a:p>
            <a:fld id="{BC97076A-FE38-4902-A3BD-70DA550777B1}" type="slidenum">
              <a:rPr lang="ja-JP" altLang="en-US" smtClean="0"/>
              <a:pPr/>
              <a:t>40</a:t>
            </a:fld>
            <a:endParaRPr lang="ja-JP" altLang="en-US"/>
          </a:p>
        </p:txBody>
      </p:sp>
    </p:spTree>
    <p:extLst>
      <p:ext uri="{BB962C8B-B14F-4D97-AF65-F5344CB8AC3E}">
        <p14:creationId xmlns:p14="http://schemas.microsoft.com/office/powerpoint/2010/main" val="143311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4108414-C1EC-4C74-B00E-F69FDA48A181}"/>
              </a:ext>
            </a:extLst>
          </p:cNvPr>
          <p:cNvSpPr>
            <a:spLocks noGrp="1"/>
          </p:cNvSpPr>
          <p:nvPr>
            <p:ph type="title"/>
          </p:nvPr>
        </p:nvSpPr>
        <p:spPr>
          <a:xfrm>
            <a:off x="657464" y="386735"/>
            <a:ext cx="10877073" cy="634082"/>
          </a:xfrm>
        </p:spPr>
        <p:txBody>
          <a:bodyPr/>
          <a:lstStyle/>
          <a:p>
            <a:pPr>
              <a:lnSpc>
                <a:spcPts val="3940"/>
              </a:lnSpc>
            </a:pPr>
            <a:r>
              <a:rPr lang="ja-JP" altLang="en-US" sz="2000" dirty="0">
                <a:latin typeface="+mj-lt"/>
              </a:rPr>
              <a:t>デジタル名刺の活用シーン</a:t>
            </a:r>
            <a:br>
              <a:rPr lang="en-US" altLang="ja-JP" sz="2000" dirty="0">
                <a:latin typeface="+mj-lt"/>
              </a:rPr>
            </a:br>
            <a:r>
              <a:rPr lang="ja-JP" altLang="en-US" dirty="0">
                <a:latin typeface="+mj-lt"/>
              </a:rPr>
              <a:t>メールやカレンダーで共有</a:t>
            </a:r>
          </a:p>
        </p:txBody>
      </p:sp>
      <p:pic>
        <p:nvPicPr>
          <p:cNvPr id="5" name="図 4">
            <a:extLst>
              <a:ext uri="{FF2B5EF4-FFF2-40B4-BE49-F238E27FC236}">
                <a16:creationId xmlns:a16="http://schemas.microsoft.com/office/drawing/2014/main" id="{D788CB56-0996-364A-98C5-2E8876324AA9}"/>
              </a:ext>
            </a:extLst>
          </p:cNvPr>
          <p:cNvPicPr>
            <a:picLocks noChangeAspect="1"/>
          </p:cNvPicPr>
          <p:nvPr/>
        </p:nvPicPr>
        <p:blipFill>
          <a:blip r:embed="rId3"/>
          <a:srcRect/>
          <a:stretch/>
        </p:blipFill>
        <p:spPr>
          <a:xfrm>
            <a:off x="2495600" y="1343293"/>
            <a:ext cx="7200799" cy="5343704"/>
          </a:xfrm>
          <a:prstGeom prst="rect">
            <a:avLst/>
          </a:prstGeom>
        </p:spPr>
      </p:pic>
      <p:sp>
        <p:nvSpPr>
          <p:cNvPr id="6" name="正方形/長方形 5">
            <a:extLst>
              <a:ext uri="{FF2B5EF4-FFF2-40B4-BE49-F238E27FC236}">
                <a16:creationId xmlns:a16="http://schemas.microsoft.com/office/drawing/2014/main" id="{8346DE01-C95B-9F45-ACB0-AD578260A726}"/>
              </a:ext>
            </a:extLst>
          </p:cNvPr>
          <p:cNvSpPr/>
          <p:nvPr/>
        </p:nvSpPr>
        <p:spPr>
          <a:xfrm>
            <a:off x="2716485" y="4860714"/>
            <a:ext cx="4243611" cy="1120462"/>
          </a:xfrm>
          <a:prstGeom prst="rect">
            <a:avLst/>
          </a:prstGeom>
          <a:noFill/>
          <a:ln w="25400">
            <a:solidFill>
              <a:schemeClr val="accent6"/>
            </a:solidFill>
            <a:prstDash val="solid"/>
            <a:round/>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050" b="1" dirty="0">
              <a:solidFill>
                <a:srgbClr val="004E98"/>
              </a:solidFill>
              <a:ea typeface="Yu Gothic" charset="-128"/>
              <a:cs typeface="Yu Gothic" charset="-128"/>
            </a:endParaRPr>
          </a:p>
        </p:txBody>
      </p:sp>
      <p:sp>
        <p:nvSpPr>
          <p:cNvPr id="7" name="スライド番号プレースホルダー 6">
            <a:extLst>
              <a:ext uri="{FF2B5EF4-FFF2-40B4-BE49-F238E27FC236}">
                <a16:creationId xmlns:a16="http://schemas.microsoft.com/office/drawing/2014/main" id="{D2C3BA0A-4229-58AE-859C-5239B0C75CEC}"/>
              </a:ext>
            </a:extLst>
          </p:cNvPr>
          <p:cNvSpPr>
            <a:spLocks noGrp="1"/>
          </p:cNvSpPr>
          <p:nvPr>
            <p:ph type="sldNum" sz="quarter" idx="10"/>
          </p:nvPr>
        </p:nvSpPr>
        <p:spPr/>
        <p:txBody>
          <a:bodyPr/>
          <a:lstStyle/>
          <a:p>
            <a:fld id="{BC97076A-FE38-4902-A3BD-70DA550777B1}" type="slidenum">
              <a:rPr lang="ja-JP" altLang="en-US" smtClean="0"/>
              <a:pPr/>
              <a:t>41</a:t>
            </a:fld>
            <a:endParaRPr lang="ja-JP" altLang="en-US"/>
          </a:p>
        </p:txBody>
      </p:sp>
    </p:spTree>
    <p:extLst>
      <p:ext uri="{BB962C8B-B14F-4D97-AF65-F5344CB8AC3E}">
        <p14:creationId xmlns:p14="http://schemas.microsoft.com/office/powerpoint/2010/main" val="111149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6393DCA-9A27-3F40-B5C5-C7DE68FA06D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17961" y="1737392"/>
            <a:ext cx="4354974" cy="2949012"/>
          </a:xfrm>
          <a:prstGeom prst="rect">
            <a:avLst/>
          </a:prstGeom>
          <a:ln w="9525">
            <a:solidFill>
              <a:schemeClr val="bg1">
                <a:lumMod val="75000"/>
              </a:schemeClr>
            </a:solidFill>
          </a:ln>
          <a:effectLst>
            <a:outerShdw blurRad="63500" sx="101000" sy="101000" algn="ctr" rotWithShape="0">
              <a:prstClr val="black">
                <a:alpha val="5000"/>
              </a:prstClr>
            </a:outerShdw>
          </a:effectLst>
        </p:spPr>
      </p:pic>
      <p:sp>
        <p:nvSpPr>
          <p:cNvPr id="16" name="正方形/長方形 15">
            <a:extLst>
              <a:ext uri="{FF2B5EF4-FFF2-40B4-BE49-F238E27FC236}">
                <a16:creationId xmlns:a16="http://schemas.microsoft.com/office/drawing/2014/main" id="{2CCC372F-7D54-E847-BB4D-6CBD50AF867F}"/>
              </a:ext>
            </a:extLst>
          </p:cNvPr>
          <p:cNvSpPr/>
          <p:nvPr/>
        </p:nvSpPr>
        <p:spPr>
          <a:xfrm>
            <a:off x="2515604" y="1735795"/>
            <a:ext cx="3319139" cy="2949012"/>
          </a:xfrm>
          <a:prstGeom prst="rect">
            <a:avLst/>
          </a:prstGeom>
          <a:solidFill>
            <a:schemeClr val="bg1">
              <a:alpha val="40000"/>
            </a:schemeClr>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050" b="1" dirty="0">
              <a:solidFill>
                <a:srgbClr val="004E98"/>
              </a:solidFill>
              <a:ea typeface="Yu Gothic" charset="-128"/>
              <a:cs typeface="Yu Gothic" charset="-128"/>
            </a:endParaRP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BD6CD284-5DF9-017A-811C-537F92E7EAC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0000"/>
                    </a14:imgEffect>
                  </a14:imgLayer>
                </a14:imgProps>
              </a:ext>
              <a:ext uri="{28A0092B-C50C-407E-A947-70E740481C1C}">
                <a14:useLocalDpi xmlns:a14="http://schemas.microsoft.com/office/drawing/2010/main"/>
              </a:ext>
            </a:extLst>
          </a:blip>
          <a:srcRect/>
          <a:stretch/>
        </p:blipFill>
        <p:spPr>
          <a:xfrm>
            <a:off x="5158047" y="2331488"/>
            <a:ext cx="4775059" cy="4135813"/>
          </a:xfrm>
          <a:prstGeom prst="rect">
            <a:avLst/>
          </a:prstGeom>
          <a:ln>
            <a:solidFill>
              <a:schemeClr val="bg1">
                <a:lumMod val="85000"/>
              </a:schemeClr>
            </a:solidFill>
          </a:ln>
        </p:spPr>
      </p:pic>
      <p:sp>
        <p:nvSpPr>
          <p:cNvPr id="3" name="タイトル 2">
            <a:extLst>
              <a:ext uri="{FF2B5EF4-FFF2-40B4-BE49-F238E27FC236}">
                <a16:creationId xmlns:a16="http://schemas.microsoft.com/office/drawing/2014/main" id="{F4108414-C1EC-4C74-B00E-F69FDA48A181}"/>
              </a:ext>
            </a:extLst>
          </p:cNvPr>
          <p:cNvSpPr>
            <a:spLocks noGrp="1"/>
          </p:cNvSpPr>
          <p:nvPr>
            <p:ph type="title"/>
          </p:nvPr>
        </p:nvSpPr>
        <p:spPr>
          <a:xfrm>
            <a:off x="657464" y="386735"/>
            <a:ext cx="10877073" cy="634082"/>
          </a:xfrm>
        </p:spPr>
        <p:txBody>
          <a:bodyPr/>
          <a:lstStyle/>
          <a:p>
            <a:pPr>
              <a:lnSpc>
                <a:spcPts val="3940"/>
              </a:lnSpc>
            </a:pPr>
            <a:r>
              <a:rPr lang="ja-JP" altLang="en-US" sz="2000" dirty="0"/>
              <a:t>デジタル名刺の活用シーン</a:t>
            </a:r>
            <a:br>
              <a:rPr lang="en-US" altLang="ja-JP" sz="2000" dirty="0"/>
            </a:br>
            <a:r>
              <a:rPr lang="ja-JP" altLang="en-US" dirty="0">
                <a:latin typeface="+mj-lt"/>
              </a:rPr>
              <a:t>オンライン会議のチャットで</a:t>
            </a:r>
          </a:p>
        </p:txBody>
      </p:sp>
      <p:sp>
        <p:nvSpPr>
          <p:cNvPr id="18" name="正方形/長方形 17">
            <a:extLst>
              <a:ext uri="{FF2B5EF4-FFF2-40B4-BE49-F238E27FC236}">
                <a16:creationId xmlns:a16="http://schemas.microsoft.com/office/drawing/2014/main" id="{4FA79F8F-AD3B-714A-AF45-7DE989FECBB5}"/>
              </a:ext>
            </a:extLst>
          </p:cNvPr>
          <p:cNvSpPr/>
          <p:nvPr/>
        </p:nvSpPr>
        <p:spPr>
          <a:xfrm>
            <a:off x="5324533" y="4142886"/>
            <a:ext cx="4401358" cy="2224663"/>
          </a:xfrm>
          <a:prstGeom prst="rect">
            <a:avLst/>
          </a:prstGeom>
          <a:noFill/>
          <a:ln w="25400">
            <a:solidFill>
              <a:schemeClr val="accent6"/>
            </a:solidFill>
            <a:prstDash val="solid"/>
            <a:round/>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050" b="1" dirty="0">
              <a:solidFill>
                <a:srgbClr val="004E98"/>
              </a:solidFill>
              <a:ea typeface="Yu Gothic" charset="-128"/>
              <a:cs typeface="Yu Gothic" charset="-128"/>
            </a:endParaRPr>
          </a:p>
        </p:txBody>
      </p:sp>
      <p:sp>
        <p:nvSpPr>
          <p:cNvPr id="5" name="スライド番号プレースホルダー 4">
            <a:extLst>
              <a:ext uri="{FF2B5EF4-FFF2-40B4-BE49-F238E27FC236}">
                <a16:creationId xmlns:a16="http://schemas.microsoft.com/office/drawing/2014/main" id="{84B6E572-59B4-1916-D143-B50DE8C16745}"/>
              </a:ext>
            </a:extLst>
          </p:cNvPr>
          <p:cNvSpPr>
            <a:spLocks noGrp="1"/>
          </p:cNvSpPr>
          <p:nvPr>
            <p:ph type="sldNum" sz="quarter" idx="10"/>
          </p:nvPr>
        </p:nvSpPr>
        <p:spPr/>
        <p:txBody>
          <a:bodyPr/>
          <a:lstStyle/>
          <a:p>
            <a:fld id="{BC97076A-FE38-4902-A3BD-70DA550777B1}" type="slidenum">
              <a:rPr lang="ja-JP" altLang="en-US" smtClean="0"/>
              <a:pPr/>
              <a:t>42</a:t>
            </a:fld>
            <a:endParaRPr lang="ja-JP" altLang="en-US"/>
          </a:p>
        </p:txBody>
      </p:sp>
    </p:spTree>
    <p:extLst>
      <p:ext uri="{BB962C8B-B14F-4D97-AF65-F5344CB8AC3E}">
        <p14:creationId xmlns:p14="http://schemas.microsoft.com/office/powerpoint/2010/main" val="17168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4108414-C1EC-4C74-B00E-F69FDA48A181}"/>
              </a:ext>
            </a:extLst>
          </p:cNvPr>
          <p:cNvSpPr>
            <a:spLocks noGrp="1"/>
          </p:cNvSpPr>
          <p:nvPr>
            <p:ph type="title"/>
          </p:nvPr>
        </p:nvSpPr>
        <p:spPr>
          <a:xfrm>
            <a:off x="657464" y="386735"/>
            <a:ext cx="10877073" cy="634082"/>
          </a:xfrm>
        </p:spPr>
        <p:txBody>
          <a:bodyPr/>
          <a:lstStyle/>
          <a:p>
            <a:pPr>
              <a:lnSpc>
                <a:spcPts val="3940"/>
              </a:lnSpc>
            </a:pPr>
            <a:r>
              <a:rPr lang="ja-JP" altLang="en-US" sz="2000" dirty="0"/>
              <a:t>デジタル名刺の活用シーン</a:t>
            </a:r>
            <a:br>
              <a:rPr lang="en-US" altLang="ja-JP" dirty="0"/>
            </a:br>
            <a:r>
              <a:rPr lang="ja-JP" altLang="en-US" dirty="0">
                <a:latin typeface="+mj-lt"/>
              </a:rPr>
              <a:t>背景に</a:t>
            </a:r>
            <a:r>
              <a:rPr lang="en-US" altLang="ja-JP" dirty="0">
                <a:latin typeface="+mj-lt"/>
              </a:rPr>
              <a:t>QR</a:t>
            </a:r>
            <a:r>
              <a:rPr lang="ja-JP" altLang="en-US" dirty="0">
                <a:latin typeface="+mj-lt"/>
              </a:rPr>
              <a:t>コードを</a:t>
            </a:r>
          </a:p>
        </p:txBody>
      </p:sp>
      <p:sp>
        <p:nvSpPr>
          <p:cNvPr id="11" name="正方形/長方形 10">
            <a:extLst>
              <a:ext uri="{FF2B5EF4-FFF2-40B4-BE49-F238E27FC236}">
                <a16:creationId xmlns:a16="http://schemas.microsoft.com/office/drawing/2014/main" id="{CF4037C9-B1BB-D84F-A408-411346CE13F4}"/>
              </a:ext>
            </a:extLst>
          </p:cNvPr>
          <p:cNvSpPr/>
          <p:nvPr/>
        </p:nvSpPr>
        <p:spPr>
          <a:xfrm>
            <a:off x="5274973" y="6297735"/>
            <a:ext cx="4772237" cy="261610"/>
          </a:xfrm>
          <a:prstGeom prst="rect">
            <a:avLst/>
          </a:prstGeom>
        </p:spPr>
        <p:txBody>
          <a:bodyPr wrap="square">
            <a:spAutoFit/>
          </a:bodyPr>
          <a:lstStyle/>
          <a:p>
            <a:pPr algn="r"/>
            <a:r>
              <a:rPr lang="ja-JP" altLang="en-US" sz="1100" b="1" dirty="0">
                <a:solidFill>
                  <a:schemeClr val="bg1">
                    <a:lumMod val="50000"/>
                  </a:schemeClr>
                </a:solidFill>
                <a:latin typeface="Yu Gothic" panose="020B0400000000000000" pitchFamily="34" charset="-128"/>
                <a:ea typeface="Yu Gothic" panose="020B0400000000000000" pitchFamily="34" charset="-128"/>
              </a:rPr>
              <a:t>＊</a:t>
            </a:r>
            <a:r>
              <a:rPr lang="en-US" altLang="ja-JP" sz="1100" b="1" dirty="0">
                <a:solidFill>
                  <a:schemeClr val="bg1">
                    <a:lumMod val="50000"/>
                  </a:schemeClr>
                </a:solidFill>
                <a:latin typeface="Yu Gothic" panose="020B0400000000000000" pitchFamily="34" charset="-128"/>
                <a:ea typeface="Yu Gothic" panose="020B0400000000000000" pitchFamily="34" charset="-128"/>
              </a:rPr>
              <a:t> </a:t>
            </a:r>
            <a:r>
              <a:rPr lang="en-US" altLang="ja-JP" sz="1100" b="1" dirty="0">
                <a:solidFill>
                  <a:schemeClr val="bg1">
                    <a:lumMod val="50000"/>
                  </a:schemeClr>
                </a:solidFill>
                <a:latin typeface="+mj-lt"/>
                <a:ea typeface="Yu Gothic" panose="020B0400000000000000" pitchFamily="34" charset="-128"/>
              </a:rPr>
              <a:t>QR</a:t>
            </a:r>
            <a:r>
              <a:rPr lang="ja-JP" altLang="en-US" sz="1100" b="1" dirty="0">
                <a:solidFill>
                  <a:schemeClr val="bg1">
                    <a:lumMod val="50000"/>
                  </a:schemeClr>
                </a:solidFill>
                <a:latin typeface="+mj-lt"/>
                <a:ea typeface="Yu Gothic" panose="020B0400000000000000" pitchFamily="34" charset="-128"/>
              </a:rPr>
              <a:t>コードは別途</a:t>
            </a:r>
            <a:r>
              <a:rPr lang="ja-JP" altLang="en-US" sz="1100" b="1" dirty="0">
                <a:solidFill>
                  <a:schemeClr val="bg1">
                    <a:lumMod val="50000"/>
                  </a:schemeClr>
                </a:solidFill>
                <a:latin typeface="Yu Gothic" panose="020B0400000000000000" pitchFamily="34" charset="-128"/>
                <a:ea typeface="Yu Gothic" panose="020B0400000000000000" pitchFamily="34" charset="-128"/>
              </a:rPr>
              <a:t>発行する必要があります</a:t>
            </a:r>
          </a:p>
        </p:txBody>
      </p:sp>
      <p:grpSp>
        <p:nvGrpSpPr>
          <p:cNvPr id="9" name="グループ化 8">
            <a:extLst>
              <a:ext uri="{FF2B5EF4-FFF2-40B4-BE49-F238E27FC236}">
                <a16:creationId xmlns:a16="http://schemas.microsoft.com/office/drawing/2014/main" id="{77FF7331-101A-1B4D-8A9C-33F5F6C72651}"/>
              </a:ext>
            </a:extLst>
          </p:cNvPr>
          <p:cNvGrpSpPr>
            <a:grpSpLocks noChangeAspect="1"/>
          </p:cNvGrpSpPr>
          <p:nvPr/>
        </p:nvGrpSpPr>
        <p:grpSpPr>
          <a:xfrm>
            <a:off x="2022653" y="1388869"/>
            <a:ext cx="8146693" cy="4824000"/>
            <a:chOff x="1904436" y="1208292"/>
            <a:chExt cx="8383127" cy="4964003"/>
          </a:xfrm>
        </p:grpSpPr>
        <p:pic>
          <p:nvPicPr>
            <p:cNvPr id="12" name="図 11" descr="モニター画面に映る男性&#10;&#10;自動的に生成された説明">
              <a:extLst>
                <a:ext uri="{FF2B5EF4-FFF2-40B4-BE49-F238E27FC236}">
                  <a16:creationId xmlns:a16="http://schemas.microsoft.com/office/drawing/2014/main" id="{135A363C-6B54-1D44-A5F6-FC41D3714B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4436" y="1208292"/>
              <a:ext cx="8383127" cy="4964003"/>
            </a:xfrm>
            <a:prstGeom prst="rect">
              <a:avLst/>
            </a:prstGeom>
          </p:spPr>
        </p:pic>
        <p:sp>
          <p:nvSpPr>
            <p:cNvPr id="15" name="正方形/長方形 14">
              <a:extLst>
                <a:ext uri="{FF2B5EF4-FFF2-40B4-BE49-F238E27FC236}">
                  <a16:creationId xmlns:a16="http://schemas.microsoft.com/office/drawing/2014/main" id="{9A0D7771-E0E9-5A40-B9CA-9BA19332B111}"/>
                </a:ext>
              </a:extLst>
            </p:cNvPr>
            <p:cNvSpPr/>
            <p:nvPr/>
          </p:nvSpPr>
          <p:spPr>
            <a:xfrm>
              <a:off x="3143672" y="4007031"/>
              <a:ext cx="1242798" cy="1150161"/>
            </a:xfrm>
            <a:prstGeom prst="rect">
              <a:avLst/>
            </a:prstGeom>
            <a:noFill/>
            <a:ln w="25400">
              <a:solidFill>
                <a:schemeClr val="accent6"/>
              </a:solidFill>
              <a:prstDash val="solid"/>
              <a:round/>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050" b="1" dirty="0">
                <a:solidFill>
                  <a:srgbClr val="004E98"/>
                </a:solidFill>
                <a:ea typeface="Yu Gothic" charset="-128"/>
                <a:cs typeface="Yu Gothic" charset="-128"/>
              </a:endParaRPr>
            </a:p>
          </p:txBody>
        </p:sp>
      </p:grpSp>
      <p:sp>
        <p:nvSpPr>
          <p:cNvPr id="5" name="スライド番号プレースホルダー 4">
            <a:extLst>
              <a:ext uri="{FF2B5EF4-FFF2-40B4-BE49-F238E27FC236}">
                <a16:creationId xmlns:a16="http://schemas.microsoft.com/office/drawing/2014/main" id="{EEE20501-4B98-B0AC-505A-3C4CE5DF51CA}"/>
              </a:ext>
            </a:extLst>
          </p:cNvPr>
          <p:cNvSpPr>
            <a:spLocks noGrp="1"/>
          </p:cNvSpPr>
          <p:nvPr>
            <p:ph type="sldNum" sz="quarter" idx="10"/>
          </p:nvPr>
        </p:nvSpPr>
        <p:spPr/>
        <p:txBody>
          <a:bodyPr/>
          <a:lstStyle/>
          <a:p>
            <a:fld id="{BC97076A-FE38-4902-A3BD-70DA550777B1}" type="slidenum">
              <a:rPr lang="ja-JP" altLang="en-US" smtClean="0"/>
              <a:pPr/>
              <a:t>43</a:t>
            </a:fld>
            <a:endParaRPr lang="ja-JP" altLang="en-US"/>
          </a:p>
        </p:txBody>
      </p:sp>
    </p:spTree>
    <p:extLst>
      <p:ext uri="{BB962C8B-B14F-4D97-AF65-F5344CB8AC3E}">
        <p14:creationId xmlns:p14="http://schemas.microsoft.com/office/powerpoint/2010/main" val="29284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39E97464-F1FA-D748-A6E7-E124CF5E30BC}"/>
              </a:ext>
            </a:extLst>
          </p:cNvPr>
          <p:cNvSpPr/>
          <p:nvPr/>
        </p:nvSpPr>
        <p:spPr>
          <a:xfrm>
            <a:off x="0" y="0"/>
            <a:ext cx="12192000" cy="685800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18" name="テキスト ボックス 17">
            <a:extLst>
              <a:ext uri="{FF2B5EF4-FFF2-40B4-BE49-F238E27FC236}">
                <a16:creationId xmlns:a16="http://schemas.microsoft.com/office/drawing/2014/main" id="{DC7FE5EF-40A2-8C44-8B42-D09A5B4E673D}"/>
              </a:ext>
            </a:extLst>
          </p:cNvPr>
          <p:cNvSpPr txBox="1"/>
          <p:nvPr/>
        </p:nvSpPr>
        <p:spPr>
          <a:xfrm>
            <a:off x="1708206" y="2885261"/>
            <a:ext cx="8775588" cy="1087477"/>
          </a:xfrm>
          <a:prstGeom prst="rect">
            <a:avLst/>
          </a:prstGeom>
        </p:spPr>
        <p:txBody>
          <a:bodyPr vert="horz" wrap="square" lIns="91440" tIns="45720" rIns="91440" bIns="45720" rtlCol="0">
            <a:spAutoFit/>
          </a:bodyPr>
          <a:lstStyle/>
          <a:p>
            <a:pPr algn="ctr">
              <a:spcBef>
                <a:spcPts val="2000"/>
              </a:spcBef>
            </a:pPr>
            <a:r>
              <a:rPr kumimoji="1" lang="ja-JP" altLang="en-US" sz="2400" b="1" dirty="0">
                <a:solidFill>
                  <a:schemeClr val="bg1"/>
                </a:solidFill>
                <a:latin typeface="Yu Gothic" panose="020B0400000000000000" pitchFamily="34" charset="-128"/>
                <a:ea typeface="Yu Gothic" panose="020B0400000000000000" pitchFamily="34" charset="-128"/>
                <a:cs typeface="Yu Gothic" charset="-128"/>
              </a:rPr>
              <a:t>次ページ以降の「</a:t>
            </a:r>
            <a:r>
              <a:rPr lang="ja-JP" altLang="en-US" sz="2400" b="1" dirty="0">
                <a:solidFill>
                  <a:schemeClr val="bg1"/>
                </a:solidFill>
                <a:latin typeface="Yu Gothic" panose="020B0400000000000000" pitchFamily="34" charset="-128"/>
                <a:ea typeface="Yu Gothic" panose="020B0400000000000000" pitchFamily="34" charset="-128"/>
                <a:cs typeface="Yu Gothic" charset="-128"/>
              </a:rPr>
              <a:t>メール署名取り込み</a:t>
            </a:r>
            <a:r>
              <a:rPr kumimoji="1" lang="ja-JP" altLang="en-US" sz="2400" b="1" dirty="0">
                <a:solidFill>
                  <a:schemeClr val="bg1"/>
                </a:solidFill>
                <a:latin typeface="Yu Gothic" panose="020B0400000000000000" pitchFamily="34" charset="-128"/>
                <a:ea typeface="Yu Gothic" panose="020B0400000000000000" pitchFamily="34" charset="-128"/>
                <a:cs typeface="Yu Gothic" charset="-128"/>
              </a:rPr>
              <a:t>」について</a:t>
            </a:r>
            <a:endParaRPr kumimoji="1" lang="en-US" altLang="ja-JP" sz="24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2000"/>
              </a:spcBef>
            </a:pPr>
            <a:r>
              <a:rPr lang="ja-JP" altLang="en-US" sz="2400" b="1" dirty="0">
                <a:solidFill>
                  <a:schemeClr val="bg1"/>
                </a:solidFill>
                <a:latin typeface="Yu Gothic" panose="020B0400000000000000" pitchFamily="34" charset="-128"/>
                <a:ea typeface="Yu Gothic" panose="020B0400000000000000" pitchFamily="34" charset="-128"/>
                <a:cs typeface="Yu Gothic" charset="-128"/>
              </a:rPr>
              <a:t>ご利用予定がない場合は、スライドを削除してご説明ください。</a:t>
            </a:r>
            <a:endParaRPr kumimoji="1" lang="ja-JP" altLang="en-US" sz="2400" b="1" dirty="0">
              <a:solidFill>
                <a:schemeClr val="bg1"/>
              </a:solidFill>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172322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0C871A9-DDB1-A5C2-6077-16D0DB05C8B7}"/>
              </a:ext>
            </a:extLst>
          </p:cNvPr>
          <p:cNvSpPr>
            <a:spLocks noGrp="1"/>
          </p:cNvSpPr>
          <p:nvPr>
            <p:ph type="ctrTitle"/>
          </p:nvPr>
        </p:nvSpPr>
        <p:spPr/>
        <p:txBody>
          <a:bodyPr/>
          <a:lstStyle/>
          <a:p>
            <a:r>
              <a:rPr lang="ja-JP" altLang="en-US" dirty="0"/>
              <a:t>メール署名取り込み</a:t>
            </a:r>
          </a:p>
        </p:txBody>
      </p:sp>
    </p:spTree>
    <p:extLst>
      <p:ext uri="{BB962C8B-B14F-4D97-AF65-F5344CB8AC3E}">
        <p14:creationId xmlns:p14="http://schemas.microsoft.com/office/powerpoint/2010/main" val="3278000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タイトル 2">
            <a:extLst>
              <a:ext uri="{FF2B5EF4-FFF2-40B4-BE49-F238E27FC236}">
                <a16:creationId xmlns:a16="http://schemas.microsoft.com/office/drawing/2014/main" id="{81BAFFD4-35EC-E54E-8130-7F0180C9A4D1}"/>
              </a:ext>
            </a:extLst>
          </p:cNvPr>
          <p:cNvSpPr>
            <a:spLocks noGrp="1"/>
          </p:cNvSpPr>
          <p:nvPr>
            <p:ph type="title"/>
          </p:nvPr>
        </p:nvSpPr>
        <p:spPr/>
        <p:txBody>
          <a:bodyPr/>
          <a:lstStyle/>
          <a:p>
            <a:r>
              <a:rPr lang="ja-JP" altLang="en-US" dirty="0">
                <a:latin typeface="Yu Gothic" panose="020B0400000000000000" pitchFamily="34" charset="-128"/>
                <a:ea typeface="Yu Gothic" panose="020B0400000000000000" pitchFamily="34" charset="-128"/>
              </a:rPr>
              <a:t>メールでの接点を蓄積する「メール署名取り込み」</a:t>
            </a:r>
            <a:endParaRPr kumimoji="1" lang="ja-JP" altLang="en-US" sz="2800" dirty="0">
              <a:solidFill>
                <a:schemeClr val="tx2">
                  <a:lumMod val="85000"/>
                  <a:lumOff val="15000"/>
                </a:schemeClr>
              </a:solidFill>
            </a:endParaRPr>
          </a:p>
        </p:txBody>
      </p:sp>
      <p:grpSp>
        <p:nvGrpSpPr>
          <p:cNvPr id="2" name="グループ化 1">
            <a:extLst>
              <a:ext uri="{FF2B5EF4-FFF2-40B4-BE49-F238E27FC236}">
                <a16:creationId xmlns:a16="http://schemas.microsoft.com/office/drawing/2014/main" id="{4E05FEE0-349D-40EB-B0C1-CEF8E7976E19}"/>
              </a:ext>
            </a:extLst>
          </p:cNvPr>
          <p:cNvGrpSpPr/>
          <p:nvPr/>
        </p:nvGrpSpPr>
        <p:grpSpPr>
          <a:xfrm>
            <a:off x="1169989" y="2095321"/>
            <a:ext cx="9852021" cy="3239183"/>
            <a:chOff x="1308331" y="2069640"/>
            <a:chExt cx="9852021" cy="3239183"/>
          </a:xfrm>
        </p:grpSpPr>
        <p:sp>
          <p:nvSpPr>
            <p:cNvPr id="46" name="正方形/長方形 45">
              <a:extLst>
                <a:ext uri="{FF2B5EF4-FFF2-40B4-BE49-F238E27FC236}">
                  <a16:creationId xmlns:a16="http://schemas.microsoft.com/office/drawing/2014/main" id="{307505BF-1FC7-EC4E-B22A-2DFE2944BD6F}"/>
                </a:ext>
              </a:extLst>
            </p:cNvPr>
            <p:cNvSpPr/>
            <p:nvPr/>
          </p:nvSpPr>
          <p:spPr>
            <a:xfrm>
              <a:off x="1308331" y="2429719"/>
              <a:ext cx="7956190" cy="2463043"/>
            </a:xfrm>
            <a:prstGeom prst="rect">
              <a:avLst/>
            </a:prstGeom>
            <a:solidFill>
              <a:srgbClr val="DCF0FF"/>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rgbClr val="004E98"/>
                </a:solidFill>
                <a:ea typeface="Yu Gothic" charset="-128"/>
                <a:cs typeface="Yu Gothic" charset="-128"/>
              </a:endParaRPr>
            </a:p>
          </p:txBody>
        </p:sp>
        <p:sp>
          <p:nvSpPr>
            <p:cNvPr id="57" name="テキスト ボックス 56">
              <a:extLst>
                <a:ext uri="{FF2B5EF4-FFF2-40B4-BE49-F238E27FC236}">
                  <a16:creationId xmlns:a16="http://schemas.microsoft.com/office/drawing/2014/main" id="{1DD87998-EBD3-3A45-A4AC-2D430815A3D2}"/>
                </a:ext>
              </a:extLst>
            </p:cNvPr>
            <p:cNvSpPr txBox="1"/>
            <p:nvPr/>
          </p:nvSpPr>
          <p:spPr>
            <a:xfrm>
              <a:off x="8978367" y="5031888"/>
              <a:ext cx="1467068" cy="276935"/>
            </a:xfrm>
            <a:prstGeom prst="rect">
              <a:avLst/>
            </a:prstGeom>
          </p:spPr>
          <p:txBody>
            <a:bodyPr vert="horz" wrap="none" lIns="91440" tIns="45720" rIns="91440" bIns="45720" rtlCol="0">
              <a:spAutoFit/>
            </a:bodyPr>
            <a:lstStyle>
              <a:defPPr>
                <a:defRPr lang="ja-JP"/>
              </a:defPPr>
              <a:lvl1pPr algn="r">
                <a:lnSpc>
                  <a:spcPct val="130000"/>
                </a:lnSpc>
                <a:spcBef>
                  <a:spcPts val="800"/>
                </a:spcBef>
                <a:defRPr sz="1000">
                  <a:solidFill>
                    <a:schemeClr val="bg1">
                      <a:lumMod val="50000"/>
                    </a:schemeClr>
                  </a:solidFill>
                  <a:ea typeface="Yu Gothic" charset="-128"/>
                  <a:cs typeface="Yu Gothic" charset="-128"/>
                </a:defRPr>
              </a:lvl1pPr>
            </a:lstStyle>
            <a:p>
              <a:pPr algn="ctr"/>
              <a:r>
                <a:rPr lang="ja-JP" altLang="en-US"/>
                <a:t>名刺</a:t>
              </a:r>
              <a:r>
                <a:rPr lang="ja-JP" altLang="en-US" dirty="0"/>
                <a:t>候補</a:t>
              </a:r>
              <a:r>
                <a:rPr lang="ja-JP" altLang="en-US"/>
                <a:t>表示イメージ</a:t>
              </a:r>
              <a:endParaRPr lang="en-US" altLang="ja-JP" dirty="0"/>
            </a:p>
          </p:txBody>
        </p:sp>
        <p:sp>
          <p:nvSpPr>
            <p:cNvPr id="73" name="テキスト ボックス 72">
              <a:extLst>
                <a:ext uri="{FF2B5EF4-FFF2-40B4-BE49-F238E27FC236}">
                  <a16:creationId xmlns:a16="http://schemas.microsoft.com/office/drawing/2014/main" id="{3905EDF8-05EB-1D4D-9B06-7C51427BC519}"/>
                </a:ext>
              </a:extLst>
            </p:cNvPr>
            <p:cNvSpPr txBox="1"/>
            <p:nvPr/>
          </p:nvSpPr>
          <p:spPr>
            <a:xfrm>
              <a:off x="1927416" y="2713180"/>
              <a:ext cx="2742926" cy="282703"/>
            </a:xfrm>
            <a:prstGeom prst="rect">
              <a:avLst/>
            </a:prstGeom>
          </p:spPr>
          <p:txBody>
            <a:bodyPr vert="horz" wrap="none" lIns="0" tIns="0" rIns="0" bIns="0" rtlCol="0">
              <a:spAutoFit/>
            </a:bodyPr>
            <a:lstStyle/>
            <a:p>
              <a:pPr algn="ctr"/>
              <a:r>
                <a:rPr kumimoji="1" lang="ja-JP" altLang="en-US" sz="1400" b="1" dirty="0">
                  <a:solidFill>
                    <a:schemeClr val="accent1"/>
                  </a:solidFill>
                  <a:ea typeface="Yu Gothic" charset="-128"/>
                  <a:cs typeface="Yu Gothic" charset="-128"/>
                </a:rPr>
                <a:t>メール署名から名刺候補を抽出</a:t>
              </a:r>
            </a:p>
          </p:txBody>
        </p:sp>
        <p:grpSp>
          <p:nvGrpSpPr>
            <p:cNvPr id="75" name="グループ化 74">
              <a:extLst>
                <a:ext uri="{FF2B5EF4-FFF2-40B4-BE49-F238E27FC236}">
                  <a16:creationId xmlns:a16="http://schemas.microsoft.com/office/drawing/2014/main" id="{FD096098-D81B-EC40-9E54-73960C5CC331}"/>
                </a:ext>
              </a:extLst>
            </p:cNvPr>
            <p:cNvGrpSpPr/>
            <p:nvPr/>
          </p:nvGrpSpPr>
          <p:grpSpPr>
            <a:xfrm>
              <a:off x="1738536" y="2663239"/>
              <a:ext cx="250633" cy="277960"/>
              <a:chOff x="1175312" y="2525026"/>
              <a:chExt cx="229670" cy="211830"/>
            </a:xfrm>
          </p:grpSpPr>
          <p:sp>
            <p:nvSpPr>
              <p:cNvPr id="91" name="楕円 6">
                <a:extLst>
                  <a:ext uri="{FF2B5EF4-FFF2-40B4-BE49-F238E27FC236}">
                    <a16:creationId xmlns:a16="http://schemas.microsoft.com/office/drawing/2014/main" id="{43F630CC-47CF-8144-B6AD-A91E3B1D6DA5}"/>
                  </a:ext>
                </a:extLst>
              </p:cNvPr>
              <p:cNvSpPr>
                <a:spLocks noChangeAspect="1"/>
              </p:cNvSpPr>
              <p:nvPr/>
            </p:nvSpPr>
            <p:spPr>
              <a:xfrm>
                <a:off x="1175312" y="2533685"/>
                <a:ext cx="229670" cy="192046"/>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solidFill>
                    <a:srgbClr val="004E98"/>
                  </a:solidFill>
                  <a:ea typeface="Yu Gothic" charset="-128"/>
                  <a:cs typeface="Yu Gothic" charset="-128"/>
                </a:endParaRPr>
              </a:p>
            </p:txBody>
          </p:sp>
          <p:sp>
            <p:nvSpPr>
              <p:cNvPr id="92" name="テキスト ボックス 91">
                <a:extLst>
                  <a:ext uri="{FF2B5EF4-FFF2-40B4-BE49-F238E27FC236}">
                    <a16:creationId xmlns:a16="http://schemas.microsoft.com/office/drawing/2014/main" id="{58F21C7E-3E09-D741-9982-77328348EBE4}"/>
                  </a:ext>
                </a:extLst>
              </p:cNvPr>
              <p:cNvSpPr txBox="1"/>
              <p:nvPr/>
            </p:nvSpPr>
            <p:spPr>
              <a:xfrm>
                <a:off x="1183266" y="2525026"/>
                <a:ext cx="212985" cy="211830"/>
              </a:xfrm>
              <a:prstGeom prst="rect">
                <a:avLst/>
              </a:prstGeom>
            </p:spPr>
            <p:txBody>
              <a:bodyPr vert="horz" wrap="square" lIns="0" tIns="0" rIns="0" bIns="0" rtlCol="0">
                <a:spAutoFit/>
              </a:bodyPr>
              <a:lstStyle/>
              <a:p>
                <a:pPr algn="ctr">
                  <a:lnSpc>
                    <a:spcPct val="130000"/>
                  </a:lnSpc>
                  <a:spcBef>
                    <a:spcPts val="800"/>
                  </a:spcBef>
                </a:pPr>
                <a:r>
                  <a:rPr kumimoji="1" lang="en-US" altLang="ja-JP" sz="1300" b="1" dirty="0">
                    <a:solidFill>
                      <a:schemeClr val="bg1"/>
                    </a:solidFill>
                    <a:ea typeface="Yu Gothic" charset="-128"/>
                    <a:cs typeface="Yu Gothic" charset="-128"/>
                  </a:rPr>
                  <a:t>1</a:t>
                </a:r>
                <a:endParaRPr kumimoji="1" lang="ja-JP" altLang="en-US" sz="1300" b="1" dirty="0">
                  <a:solidFill>
                    <a:schemeClr val="bg1"/>
                  </a:solidFill>
                  <a:ea typeface="Yu Gothic" charset="-128"/>
                  <a:cs typeface="Yu Gothic" charset="-128"/>
                </a:endParaRPr>
              </a:p>
            </p:txBody>
          </p:sp>
        </p:grpSp>
        <p:sp>
          <p:nvSpPr>
            <p:cNvPr id="93" name="テキスト ボックス 92">
              <a:extLst>
                <a:ext uri="{FF2B5EF4-FFF2-40B4-BE49-F238E27FC236}">
                  <a16:creationId xmlns:a16="http://schemas.microsoft.com/office/drawing/2014/main" id="{22C859B7-242D-1C46-97F6-FF584090EA20}"/>
                </a:ext>
              </a:extLst>
            </p:cNvPr>
            <p:cNvSpPr txBox="1"/>
            <p:nvPr/>
          </p:nvSpPr>
          <p:spPr>
            <a:xfrm>
              <a:off x="5378433" y="2698852"/>
              <a:ext cx="2072683" cy="215444"/>
            </a:xfrm>
            <a:prstGeom prst="rect">
              <a:avLst/>
            </a:prstGeom>
          </p:spPr>
          <p:txBody>
            <a:bodyPr vert="horz" wrap="none" lIns="0" tIns="0" rIns="0" bIns="0" rtlCol="0">
              <a:spAutoFit/>
            </a:bodyPr>
            <a:lstStyle/>
            <a:p>
              <a:r>
                <a:rPr lang="en-US" altLang="ja-JP" sz="1400" b="1" dirty="0" err="1">
                  <a:solidFill>
                    <a:schemeClr val="accent1"/>
                  </a:solidFill>
                  <a:ea typeface="Yu Gothic" charset="-128"/>
                  <a:cs typeface="Yu Gothic" charset="-128"/>
                </a:rPr>
                <a:t>Sansan</a:t>
              </a:r>
              <a:r>
                <a:rPr lang="ja-JP" altLang="en-US" sz="1400" b="1" dirty="0">
                  <a:solidFill>
                    <a:schemeClr val="accent1"/>
                  </a:solidFill>
                  <a:ea typeface="Yu Gothic" charset="-128"/>
                  <a:cs typeface="Yu Gothic" charset="-128"/>
                </a:rPr>
                <a:t>上で選択・名刺化</a:t>
              </a:r>
              <a:endParaRPr kumimoji="1" lang="en-US" altLang="ja-JP" sz="1400" b="1" dirty="0">
                <a:solidFill>
                  <a:schemeClr val="accent1"/>
                </a:solidFill>
                <a:ea typeface="Yu Gothic" charset="-128"/>
                <a:cs typeface="Yu Gothic" charset="-128"/>
              </a:endParaRPr>
            </a:p>
          </p:txBody>
        </p:sp>
        <p:grpSp>
          <p:nvGrpSpPr>
            <p:cNvPr id="94" name="グループ化 93">
              <a:extLst>
                <a:ext uri="{FF2B5EF4-FFF2-40B4-BE49-F238E27FC236}">
                  <a16:creationId xmlns:a16="http://schemas.microsoft.com/office/drawing/2014/main" id="{92F64103-1856-A443-A504-772DA8A314EB}"/>
                </a:ext>
              </a:extLst>
            </p:cNvPr>
            <p:cNvGrpSpPr/>
            <p:nvPr/>
          </p:nvGrpSpPr>
          <p:grpSpPr>
            <a:xfrm>
              <a:off x="5031965" y="2662483"/>
              <a:ext cx="252000" cy="265853"/>
              <a:chOff x="1175312" y="2519831"/>
              <a:chExt cx="252000" cy="265853"/>
            </a:xfrm>
          </p:grpSpPr>
          <p:sp>
            <p:nvSpPr>
              <p:cNvPr id="95" name="楕円 6">
                <a:extLst>
                  <a:ext uri="{FF2B5EF4-FFF2-40B4-BE49-F238E27FC236}">
                    <a16:creationId xmlns:a16="http://schemas.microsoft.com/office/drawing/2014/main" id="{B9EEF123-2700-0543-A20C-C37EF9CD276E}"/>
                  </a:ext>
                </a:extLst>
              </p:cNvPr>
              <p:cNvSpPr>
                <a:spLocks noChangeAspect="1"/>
              </p:cNvSpPr>
              <p:nvPr/>
            </p:nvSpPr>
            <p:spPr>
              <a:xfrm>
                <a:off x="1175312" y="2533684"/>
                <a:ext cx="252000" cy="252000"/>
              </a:xfrm>
              <a:prstGeom prst="ellipse">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b="1">
                  <a:solidFill>
                    <a:srgbClr val="004E98"/>
                  </a:solidFill>
                  <a:ea typeface="Yu Gothic" charset="-128"/>
                  <a:cs typeface="Yu Gothic" charset="-128"/>
                </a:endParaRPr>
              </a:p>
            </p:txBody>
          </p:sp>
          <p:sp>
            <p:nvSpPr>
              <p:cNvPr id="96" name="テキスト ボックス 95">
                <a:extLst>
                  <a:ext uri="{FF2B5EF4-FFF2-40B4-BE49-F238E27FC236}">
                    <a16:creationId xmlns:a16="http://schemas.microsoft.com/office/drawing/2014/main" id="{FAEC5CA8-C760-6D4C-AA72-C3A081783297}"/>
                  </a:ext>
                </a:extLst>
              </p:cNvPr>
              <p:cNvSpPr txBox="1"/>
              <p:nvPr/>
            </p:nvSpPr>
            <p:spPr>
              <a:xfrm>
                <a:off x="1192108" y="2519831"/>
                <a:ext cx="212985" cy="233013"/>
              </a:xfrm>
              <a:prstGeom prst="rect">
                <a:avLst/>
              </a:prstGeom>
            </p:spPr>
            <p:txBody>
              <a:bodyPr vert="horz" wrap="square" lIns="0" tIns="0" rIns="0" bIns="0" rtlCol="0">
                <a:spAutoFit/>
              </a:bodyPr>
              <a:lstStyle/>
              <a:p>
                <a:pPr algn="ctr">
                  <a:lnSpc>
                    <a:spcPct val="130000"/>
                  </a:lnSpc>
                  <a:spcBef>
                    <a:spcPts val="800"/>
                  </a:spcBef>
                </a:pPr>
                <a:r>
                  <a:rPr lang="en-US" altLang="ja-JP" sz="1300" b="1" dirty="0">
                    <a:solidFill>
                      <a:schemeClr val="bg1"/>
                    </a:solidFill>
                    <a:ea typeface="Yu Gothic" charset="-128"/>
                    <a:cs typeface="Yu Gothic" charset="-128"/>
                  </a:rPr>
                  <a:t>2</a:t>
                </a:r>
                <a:endParaRPr kumimoji="1" lang="ja-JP" altLang="en-US" sz="1300" b="1" dirty="0">
                  <a:solidFill>
                    <a:schemeClr val="bg1"/>
                  </a:solidFill>
                  <a:ea typeface="Yu Gothic" charset="-128"/>
                  <a:cs typeface="Yu Gothic" charset="-128"/>
                </a:endParaRPr>
              </a:p>
            </p:txBody>
          </p:sp>
        </p:grpSp>
        <p:pic>
          <p:nvPicPr>
            <p:cNvPr id="99" name="図 98">
              <a:extLst>
                <a:ext uri="{FF2B5EF4-FFF2-40B4-BE49-F238E27FC236}">
                  <a16:creationId xmlns:a16="http://schemas.microsoft.com/office/drawing/2014/main" id="{138BEE11-93DC-0D42-967F-6E91014E5669}"/>
                </a:ext>
              </a:extLst>
            </p:cNvPr>
            <p:cNvPicPr>
              <a:picLocks noChangeAspect="1"/>
            </p:cNvPicPr>
            <p:nvPr/>
          </p:nvPicPr>
          <p:blipFill>
            <a:blip r:embed="rId3"/>
            <a:stretch>
              <a:fillRect/>
            </a:stretch>
          </p:blipFill>
          <p:spPr>
            <a:xfrm>
              <a:off x="1750977" y="3688907"/>
              <a:ext cx="673938" cy="394735"/>
            </a:xfrm>
            <a:prstGeom prst="rect">
              <a:avLst/>
            </a:prstGeom>
          </p:spPr>
        </p:pic>
        <p:pic>
          <p:nvPicPr>
            <p:cNvPr id="100" name="図 99">
              <a:extLst>
                <a:ext uri="{FF2B5EF4-FFF2-40B4-BE49-F238E27FC236}">
                  <a16:creationId xmlns:a16="http://schemas.microsoft.com/office/drawing/2014/main" id="{78A38CE0-5EB7-3F47-B353-CE571505100C}"/>
                </a:ext>
              </a:extLst>
            </p:cNvPr>
            <p:cNvPicPr>
              <a:picLocks noChangeAspect="1"/>
            </p:cNvPicPr>
            <p:nvPr/>
          </p:nvPicPr>
          <p:blipFill>
            <a:blip r:embed="rId4"/>
            <a:stretch>
              <a:fillRect/>
            </a:stretch>
          </p:blipFill>
          <p:spPr>
            <a:xfrm>
              <a:off x="5443756" y="3676548"/>
              <a:ext cx="995458" cy="692460"/>
            </a:xfrm>
            <a:prstGeom prst="rect">
              <a:avLst/>
            </a:prstGeom>
          </p:spPr>
        </p:pic>
        <p:sp>
          <p:nvSpPr>
            <p:cNvPr id="101" name="正方形/長方形 100">
              <a:extLst>
                <a:ext uri="{FF2B5EF4-FFF2-40B4-BE49-F238E27FC236}">
                  <a16:creationId xmlns:a16="http://schemas.microsoft.com/office/drawing/2014/main" id="{4938E9A4-CE4B-EE4D-B4C2-BF592BFE1431}"/>
                </a:ext>
              </a:extLst>
            </p:cNvPr>
            <p:cNvSpPr/>
            <p:nvPr/>
          </p:nvSpPr>
          <p:spPr>
            <a:xfrm>
              <a:off x="2909998" y="3153029"/>
              <a:ext cx="1457991" cy="1466490"/>
            </a:xfrm>
            <a:prstGeom prst="rect">
              <a:avLst/>
            </a:prstGeom>
            <a:solidFill>
              <a:schemeClr val="bg1"/>
            </a:solidFill>
            <a:ln w="1270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kumimoji="1" lang="en-US" altLang="ja-JP" sz="800" b="1" dirty="0">
                <a:solidFill>
                  <a:srgbClr val="004E98"/>
                </a:solidFill>
                <a:latin typeface="游ゴシック" panose="020B0400000000000000" pitchFamily="50" charset="-128"/>
                <a:ea typeface="游ゴシック" panose="020B0400000000000000" pitchFamily="50" charset="-128"/>
                <a:cs typeface="Yu Gothic" charset="-128"/>
              </a:endParaRPr>
            </a:p>
          </p:txBody>
        </p:sp>
        <p:cxnSp>
          <p:nvCxnSpPr>
            <p:cNvPr id="102" name="直線コネクタ 101">
              <a:extLst>
                <a:ext uri="{FF2B5EF4-FFF2-40B4-BE49-F238E27FC236}">
                  <a16:creationId xmlns:a16="http://schemas.microsoft.com/office/drawing/2014/main" id="{9700AF97-23C3-234A-B06D-CA3FA42F6AFC}"/>
                </a:ext>
              </a:extLst>
            </p:cNvPr>
            <p:cNvCxnSpPr>
              <a:cxnSpLocks/>
            </p:cNvCxnSpPr>
            <p:nvPr/>
          </p:nvCxnSpPr>
          <p:spPr>
            <a:xfrm flipV="1">
              <a:off x="2483509" y="3161332"/>
              <a:ext cx="360000" cy="495223"/>
            </a:xfrm>
            <a:prstGeom prst="line">
              <a:avLst/>
            </a:prstGeom>
            <a:ln>
              <a:prstDash val="solid"/>
            </a:ln>
          </p:spPr>
          <p:style>
            <a:lnRef idx="1">
              <a:schemeClr val="accent1"/>
            </a:lnRef>
            <a:fillRef idx="0">
              <a:schemeClr val="accent1"/>
            </a:fillRef>
            <a:effectRef idx="0">
              <a:schemeClr val="accent1"/>
            </a:effectRef>
            <a:fontRef idx="minor">
              <a:schemeClr val="tx1"/>
            </a:fontRef>
          </p:style>
        </p:cxnSp>
        <p:pic>
          <p:nvPicPr>
            <p:cNvPr id="103" name="図 102">
              <a:extLst>
                <a:ext uri="{FF2B5EF4-FFF2-40B4-BE49-F238E27FC236}">
                  <a16:creationId xmlns:a16="http://schemas.microsoft.com/office/drawing/2014/main" id="{419A8092-B0B8-4B4D-97ED-38C51B890C4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261576" y="3386641"/>
              <a:ext cx="965720" cy="600313"/>
            </a:xfrm>
            <a:prstGeom prst="rect">
              <a:avLst/>
            </a:prstGeom>
          </p:spPr>
        </p:pic>
        <p:pic>
          <p:nvPicPr>
            <p:cNvPr id="104" name="グラフィックス 103">
              <a:extLst>
                <a:ext uri="{FF2B5EF4-FFF2-40B4-BE49-F238E27FC236}">
                  <a16:creationId xmlns:a16="http://schemas.microsoft.com/office/drawing/2014/main" id="{6A348513-3A20-5541-B666-4D7B9A020BC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949284">
              <a:off x="4193989" y="3660664"/>
              <a:ext cx="413018" cy="257463"/>
            </a:xfrm>
            <a:prstGeom prst="rect">
              <a:avLst/>
            </a:prstGeom>
          </p:spPr>
        </p:pic>
        <p:sp>
          <p:nvSpPr>
            <p:cNvPr id="105" name="正方形/長方形 104">
              <a:extLst>
                <a:ext uri="{FF2B5EF4-FFF2-40B4-BE49-F238E27FC236}">
                  <a16:creationId xmlns:a16="http://schemas.microsoft.com/office/drawing/2014/main" id="{3798EEB1-CDA5-9947-8B9D-E27E421F807F}"/>
                </a:ext>
              </a:extLst>
            </p:cNvPr>
            <p:cNvSpPr/>
            <p:nvPr/>
          </p:nvSpPr>
          <p:spPr>
            <a:xfrm>
              <a:off x="2941220" y="3237927"/>
              <a:ext cx="1473895" cy="1338828"/>
            </a:xfrm>
            <a:prstGeom prst="rect">
              <a:avLst/>
            </a:prstGeom>
          </p:spPr>
          <p:txBody>
            <a:bodyPr wrap="square">
              <a:spAutoFit/>
            </a:bodyPr>
            <a:lstStyle/>
            <a:p>
              <a:r>
                <a:rPr lang="ja-JP" altLang="en-US" sz="900" b="1" dirty="0">
                  <a:solidFill>
                    <a:srgbClr val="004E98"/>
                  </a:solidFill>
                  <a:latin typeface="+mj-lt"/>
                  <a:ea typeface="游ゴシック" panose="020B0400000000000000" pitchFamily="50" charset="-128"/>
                  <a:cs typeface="Yu Gothic" charset="-128"/>
                </a:rPr>
                <a:t>株式会社</a:t>
              </a:r>
              <a:r>
                <a:rPr lang="en-US" altLang="ja-JP" sz="900" b="1" dirty="0">
                  <a:solidFill>
                    <a:srgbClr val="004E98"/>
                  </a:solidFill>
                  <a:latin typeface="+mj-lt"/>
                  <a:ea typeface="游ゴシック" panose="020B0400000000000000" pitchFamily="50" charset="-128"/>
                  <a:cs typeface="Yu Gothic" charset="-128"/>
                </a:rPr>
                <a:t> </a:t>
              </a:r>
              <a:r>
                <a:rPr lang="ja-JP" altLang="en-US" sz="900" b="1" dirty="0">
                  <a:solidFill>
                    <a:srgbClr val="004E98"/>
                  </a:solidFill>
                  <a:latin typeface="+mj-lt"/>
                  <a:ea typeface="游ゴシック" panose="020B0400000000000000" pitchFamily="50" charset="-128"/>
                  <a:cs typeface="Yu Gothic" charset="-128"/>
                </a:rPr>
                <a:t>〇〇</a:t>
              </a:r>
              <a:endParaRPr lang="en-US" altLang="ja-JP" sz="900" b="1" dirty="0">
                <a:solidFill>
                  <a:srgbClr val="004E98"/>
                </a:solidFill>
                <a:latin typeface="+mj-lt"/>
                <a:ea typeface="游ゴシック" panose="020B0400000000000000" pitchFamily="50" charset="-128"/>
                <a:cs typeface="Yu Gothic" charset="-128"/>
              </a:endParaRPr>
            </a:p>
            <a:p>
              <a:r>
                <a:rPr lang="en-US" altLang="ja-JP" sz="900" b="1" dirty="0">
                  <a:solidFill>
                    <a:srgbClr val="004E98"/>
                  </a:solidFill>
                  <a:latin typeface="+mj-lt"/>
                  <a:ea typeface="游ゴシック" panose="020B0400000000000000" pitchFamily="50" charset="-128"/>
                  <a:cs typeface="Yu Gothic" charset="-128"/>
                </a:rPr>
                <a:t>××</a:t>
              </a:r>
              <a:r>
                <a:rPr lang="ja-JP" altLang="en-US" sz="900" b="1" dirty="0">
                  <a:solidFill>
                    <a:srgbClr val="004E98"/>
                  </a:solidFill>
                  <a:latin typeface="+mj-lt"/>
                  <a:ea typeface="游ゴシック" panose="020B0400000000000000" pitchFamily="50" charset="-128"/>
                  <a:cs typeface="Yu Gothic" charset="-128"/>
                </a:rPr>
                <a:t>様</a:t>
              </a:r>
              <a:endParaRPr lang="en-US" altLang="ja-JP" sz="900" b="1" dirty="0">
                <a:solidFill>
                  <a:srgbClr val="004E98"/>
                </a:solidFill>
                <a:latin typeface="+mj-lt"/>
                <a:ea typeface="游ゴシック" panose="020B0400000000000000" pitchFamily="50" charset="-128"/>
                <a:cs typeface="Yu Gothic" charset="-128"/>
              </a:endParaRPr>
            </a:p>
            <a:p>
              <a:endParaRPr lang="en-US" altLang="ja-JP" sz="900" b="1" dirty="0">
                <a:solidFill>
                  <a:srgbClr val="004E98"/>
                </a:solidFill>
                <a:latin typeface="+mj-lt"/>
                <a:ea typeface="游ゴシック" panose="020B0400000000000000" pitchFamily="50" charset="-128"/>
                <a:cs typeface="Yu Gothic" charset="-128"/>
              </a:endParaRPr>
            </a:p>
            <a:p>
              <a:endParaRPr lang="en-US" altLang="ja-JP" sz="900" b="1" dirty="0">
                <a:solidFill>
                  <a:srgbClr val="004E98"/>
                </a:solidFill>
                <a:latin typeface="+mj-lt"/>
                <a:ea typeface="游ゴシック" panose="020B0400000000000000" pitchFamily="50" charset="-128"/>
                <a:cs typeface="Yu Gothic" charset="-128"/>
              </a:endParaRPr>
            </a:p>
            <a:p>
              <a:r>
                <a:rPr lang="ja-JP" altLang="en-US" sz="900" b="1" dirty="0">
                  <a:solidFill>
                    <a:srgbClr val="004E98"/>
                  </a:solidFill>
                  <a:latin typeface="+mj-lt"/>
                  <a:ea typeface="游ゴシック" panose="020B0400000000000000" pitchFamily="50" charset="-128"/>
                  <a:cs typeface="Yu Gothic" charset="-128"/>
                </a:rPr>
                <a:t>＝＝＝＝＝＝＝＝＝＝</a:t>
              </a:r>
              <a:endParaRPr lang="en-US" altLang="ja-JP" sz="900" b="1" dirty="0">
                <a:solidFill>
                  <a:srgbClr val="004E98"/>
                </a:solidFill>
                <a:latin typeface="+mj-lt"/>
                <a:ea typeface="游ゴシック" panose="020B0400000000000000" pitchFamily="50" charset="-128"/>
                <a:cs typeface="Yu Gothic" charset="-128"/>
              </a:endParaRPr>
            </a:p>
            <a:p>
              <a:r>
                <a:rPr lang="en-US" altLang="ja-JP" sz="900" b="1" dirty="0">
                  <a:solidFill>
                    <a:srgbClr val="004E98"/>
                  </a:solidFill>
                  <a:latin typeface="+mj-lt"/>
                  <a:ea typeface="游ゴシック" panose="020B0400000000000000" pitchFamily="50" charset="-128"/>
                  <a:cs typeface="Yu Gothic" charset="-128"/>
                </a:rPr>
                <a:t>ASABA ASIA CO., LTD</a:t>
              </a:r>
            </a:p>
            <a:p>
              <a:r>
                <a:rPr lang="ja-JP" altLang="en-US" sz="900" b="1" dirty="0">
                  <a:solidFill>
                    <a:srgbClr val="004E98"/>
                  </a:solidFill>
                  <a:latin typeface="+mj-lt"/>
                  <a:ea typeface="游ゴシック" panose="020B0400000000000000" pitchFamily="50" charset="-128"/>
                  <a:cs typeface="Yu Gothic" charset="-128"/>
                </a:rPr>
                <a:t>内田 徹也</a:t>
              </a:r>
              <a:endParaRPr lang="en-US" altLang="ja-JP" sz="900" b="1" dirty="0">
                <a:solidFill>
                  <a:srgbClr val="004E98"/>
                </a:solidFill>
                <a:latin typeface="+mj-lt"/>
                <a:ea typeface="游ゴシック" panose="020B0400000000000000" pitchFamily="50" charset="-128"/>
                <a:cs typeface="Yu Gothic" charset="-128"/>
              </a:endParaRPr>
            </a:p>
            <a:p>
              <a:r>
                <a:rPr lang="ja-JP" altLang="en-US" sz="900" b="1" dirty="0">
                  <a:solidFill>
                    <a:srgbClr val="004E98"/>
                  </a:solidFill>
                  <a:latin typeface="+mj-lt"/>
                  <a:ea typeface="游ゴシック" panose="020B0400000000000000" pitchFamily="50" charset="-128"/>
                  <a:cs typeface="Yu Gothic" charset="-128"/>
                </a:rPr>
                <a:t>営業部マネージャー</a:t>
              </a:r>
              <a:endParaRPr lang="en-US" altLang="ja-JP" sz="900" b="1" dirty="0">
                <a:solidFill>
                  <a:srgbClr val="004E98"/>
                </a:solidFill>
                <a:latin typeface="+mj-lt"/>
                <a:ea typeface="游ゴシック" panose="020B0400000000000000" pitchFamily="50" charset="-128"/>
                <a:cs typeface="Yu Gothic" charset="-128"/>
              </a:endParaRPr>
            </a:p>
            <a:p>
              <a:r>
                <a:rPr lang="en-US" altLang="ja-JP" sz="900" b="1" dirty="0">
                  <a:solidFill>
                    <a:srgbClr val="004E98"/>
                  </a:solidFill>
                  <a:latin typeface="+mj-lt"/>
                  <a:ea typeface="游ゴシック" panose="020B0400000000000000" pitchFamily="50" charset="-128"/>
                  <a:cs typeface="Yu Gothic" charset="-128"/>
                </a:rPr>
                <a:t>03-1234-5678</a:t>
              </a:r>
            </a:p>
          </p:txBody>
        </p:sp>
        <p:cxnSp>
          <p:nvCxnSpPr>
            <p:cNvPr id="106" name="直線コネクタ 105">
              <a:extLst>
                <a:ext uri="{FF2B5EF4-FFF2-40B4-BE49-F238E27FC236}">
                  <a16:creationId xmlns:a16="http://schemas.microsoft.com/office/drawing/2014/main" id="{C36A6440-9462-8844-98C0-4121C6913ABE}"/>
                </a:ext>
              </a:extLst>
            </p:cNvPr>
            <p:cNvCxnSpPr>
              <a:cxnSpLocks/>
            </p:cNvCxnSpPr>
            <p:nvPr/>
          </p:nvCxnSpPr>
          <p:spPr>
            <a:xfrm>
              <a:off x="2483509" y="4104531"/>
              <a:ext cx="360000" cy="495223"/>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107" name="フリーフォーム 106">
              <a:extLst>
                <a:ext uri="{FF2B5EF4-FFF2-40B4-BE49-F238E27FC236}">
                  <a16:creationId xmlns:a16="http://schemas.microsoft.com/office/drawing/2014/main" id="{F31BB0F2-1BF8-A447-92C8-8597D8B21B09}"/>
                </a:ext>
              </a:extLst>
            </p:cNvPr>
            <p:cNvSpPr/>
            <p:nvPr/>
          </p:nvSpPr>
          <p:spPr>
            <a:xfrm>
              <a:off x="2919760" y="3156268"/>
              <a:ext cx="1458984" cy="1478756"/>
            </a:xfrm>
            <a:custGeom>
              <a:avLst/>
              <a:gdLst>
                <a:gd name="connsiteX0" fmla="*/ 1457325 w 1550194"/>
                <a:gd name="connsiteY0" fmla="*/ 521494 h 1478756"/>
                <a:gd name="connsiteX1" fmla="*/ 1457325 w 1550194"/>
                <a:gd name="connsiteY1" fmla="*/ 0 h 1478756"/>
                <a:gd name="connsiteX2" fmla="*/ 0 w 1550194"/>
                <a:gd name="connsiteY2" fmla="*/ 0 h 1478756"/>
                <a:gd name="connsiteX3" fmla="*/ 0 w 1550194"/>
                <a:gd name="connsiteY3" fmla="*/ 1478756 h 1478756"/>
                <a:gd name="connsiteX4" fmla="*/ 1457325 w 1550194"/>
                <a:gd name="connsiteY4" fmla="*/ 1478756 h 1478756"/>
                <a:gd name="connsiteX5" fmla="*/ 1457325 w 1550194"/>
                <a:gd name="connsiteY5" fmla="*/ 835819 h 1478756"/>
                <a:gd name="connsiteX6" fmla="*/ 1550194 w 1550194"/>
                <a:gd name="connsiteY6" fmla="*/ 835819 h 1478756"/>
                <a:gd name="connsiteX0" fmla="*/ 1457325 w 1457325"/>
                <a:gd name="connsiteY0" fmla="*/ 521494 h 1478756"/>
                <a:gd name="connsiteX1" fmla="*/ 1457325 w 1457325"/>
                <a:gd name="connsiteY1" fmla="*/ 0 h 1478756"/>
                <a:gd name="connsiteX2" fmla="*/ 0 w 1457325"/>
                <a:gd name="connsiteY2" fmla="*/ 0 h 1478756"/>
                <a:gd name="connsiteX3" fmla="*/ 0 w 1457325"/>
                <a:gd name="connsiteY3" fmla="*/ 1478756 h 1478756"/>
                <a:gd name="connsiteX4" fmla="*/ 1457325 w 1457325"/>
                <a:gd name="connsiteY4" fmla="*/ 1478756 h 1478756"/>
                <a:gd name="connsiteX5" fmla="*/ 1457325 w 1457325"/>
                <a:gd name="connsiteY5" fmla="*/ 835819 h 1478756"/>
                <a:gd name="connsiteX0" fmla="*/ 1457325 w 1457325"/>
                <a:gd name="connsiteY0" fmla="*/ 521494 h 1478756"/>
                <a:gd name="connsiteX1" fmla="*/ 1457325 w 1457325"/>
                <a:gd name="connsiteY1" fmla="*/ 0 h 1478756"/>
                <a:gd name="connsiteX2" fmla="*/ 0 w 1457325"/>
                <a:gd name="connsiteY2" fmla="*/ 0 h 1478756"/>
                <a:gd name="connsiteX3" fmla="*/ 0 w 1457325"/>
                <a:gd name="connsiteY3" fmla="*/ 1478756 h 1478756"/>
                <a:gd name="connsiteX4" fmla="*/ 1457325 w 1457325"/>
                <a:gd name="connsiteY4" fmla="*/ 1478756 h 1478756"/>
                <a:gd name="connsiteX5" fmla="*/ 1457325 w 1457325"/>
                <a:gd name="connsiteY5" fmla="*/ 914950 h 1478756"/>
                <a:gd name="connsiteX0" fmla="*/ 1466118 w 1466118"/>
                <a:gd name="connsiteY0" fmla="*/ 459948 h 1478756"/>
                <a:gd name="connsiteX1" fmla="*/ 1457325 w 1466118"/>
                <a:gd name="connsiteY1" fmla="*/ 0 h 1478756"/>
                <a:gd name="connsiteX2" fmla="*/ 0 w 1466118"/>
                <a:gd name="connsiteY2" fmla="*/ 0 h 1478756"/>
                <a:gd name="connsiteX3" fmla="*/ 0 w 1466118"/>
                <a:gd name="connsiteY3" fmla="*/ 1478756 h 1478756"/>
                <a:gd name="connsiteX4" fmla="*/ 1457325 w 1466118"/>
                <a:gd name="connsiteY4" fmla="*/ 1478756 h 1478756"/>
                <a:gd name="connsiteX5" fmla="*/ 1457325 w 1466118"/>
                <a:gd name="connsiteY5" fmla="*/ 914950 h 1478756"/>
                <a:gd name="connsiteX0" fmla="*/ 1466118 w 1466118"/>
                <a:gd name="connsiteY0" fmla="*/ 459948 h 1478756"/>
                <a:gd name="connsiteX1" fmla="*/ 1457325 w 1466118"/>
                <a:gd name="connsiteY1" fmla="*/ 0 h 1478756"/>
                <a:gd name="connsiteX2" fmla="*/ 0 w 1466118"/>
                <a:gd name="connsiteY2" fmla="*/ 0 h 1478756"/>
                <a:gd name="connsiteX3" fmla="*/ 0 w 1466118"/>
                <a:gd name="connsiteY3" fmla="*/ 1478756 h 1478756"/>
                <a:gd name="connsiteX4" fmla="*/ 1457325 w 1466118"/>
                <a:gd name="connsiteY4" fmla="*/ 1478756 h 1478756"/>
                <a:gd name="connsiteX5" fmla="*/ 1457325 w 1466118"/>
                <a:gd name="connsiteY5" fmla="*/ 853404 h 1478756"/>
                <a:gd name="connsiteX0" fmla="*/ 1450814 w 1457325"/>
                <a:gd name="connsiteY0" fmla="*/ 463774 h 1478756"/>
                <a:gd name="connsiteX1" fmla="*/ 1457325 w 1457325"/>
                <a:gd name="connsiteY1" fmla="*/ 0 h 1478756"/>
                <a:gd name="connsiteX2" fmla="*/ 0 w 1457325"/>
                <a:gd name="connsiteY2" fmla="*/ 0 h 1478756"/>
                <a:gd name="connsiteX3" fmla="*/ 0 w 1457325"/>
                <a:gd name="connsiteY3" fmla="*/ 1478756 h 1478756"/>
                <a:gd name="connsiteX4" fmla="*/ 1457325 w 1457325"/>
                <a:gd name="connsiteY4" fmla="*/ 1478756 h 1478756"/>
                <a:gd name="connsiteX5" fmla="*/ 1457325 w 1457325"/>
                <a:gd name="connsiteY5" fmla="*/ 853404 h 1478756"/>
                <a:gd name="connsiteX0" fmla="*/ 1462292 w 1462622"/>
                <a:gd name="connsiteY0" fmla="*/ 463774 h 1478756"/>
                <a:gd name="connsiteX1" fmla="*/ 1457325 w 1462622"/>
                <a:gd name="connsiteY1" fmla="*/ 0 h 1478756"/>
                <a:gd name="connsiteX2" fmla="*/ 0 w 1462622"/>
                <a:gd name="connsiteY2" fmla="*/ 0 h 1478756"/>
                <a:gd name="connsiteX3" fmla="*/ 0 w 1462622"/>
                <a:gd name="connsiteY3" fmla="*/ 1478756 h 1478756"/>
                <a:gd name="connsiteX4" fmla="*/ 1457325 w 1462622"/>
                <a:gd name="connsiteY4" fmla="*/ 1478756 h 1478756"/>
                <a:gd name="connsiteX5" fmla="*/ 1457325 w 1462622"/>
                <a:gd name="connsiteY5" fmla="*/ 853404 h 1478756"/>
                <a:gd name="connsiteX0" fmla="*/ 1458466 w 1458984"/>
                <a:gd name="connsiteY0" fmla="*/ 467600 h 1478756"/>
                <a:gd name="connsiteX1" fmla="*/ 1457325 w 1458984"/>
                <a:gd name="connsiteY1" fmla="*/ 0 h 1478756"/>
                <a:gd name="connsiteX2" fmla="*/ 0 w 1458984"/>
                <a:gd name="connsiteY2" fmla="*/ 0 h 1478756"/>
                <a:gd name="connsiteX3" fmla="*/ 0 w 1458984"/>
                <a:gd name="connsiteY3" fmla="*/ 1478756 h 1478756"/>
                <a:gd name="connsiteX4" fmla="*/ 1457325 w 1458984"/>
                <a:gd name="connsiteY4" fmla="*/ 1478756 h 1478756"/>
                <a:gd name="connsiteX5" fmla="*/ 1457325 w 1458984"/>
                <a:gd name="connsiteY5" fmla="*/ 853404 h 14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8984" h="1478756">
                  <a:moveTo>
                    <a:pt x="1458466" y="467600"/>
                  </a:moveTo>
                  <a:cubicBezTo>
                    <a:pt x="1460636" y="313009"/>
                    <a:pt x="1455155" y="154591"/>
                    <a:pt x="1457325" y="0"/>
                  </a:cubicBezTo>
                  <a:lnTo>
                    <a:pt x="0" y="0"/>
                  </a:lnTo>
                  <a:lnTo>
                    <a:pt x="0" y="1478756"/>
                  </a:lnTo>
                  <a:lnTo>
                    <a:pt x="1457325" y="1478756"/>
                  </a:lnTo>
                  <a:lnTo>
                    <a:pt x="1457325" y="853404"/>
                  </a:lnTo>
                </a:path>
              </a:pathLst>
            </a:custGeom>
            <a:noFill/>
            <a:ln w="15875">
              <a:solidFill>
                <a:schemeClr val="accent1"/>
              </a:solidFill>
              <a:miter lim="800000"/>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08" name="右矢印 107">
              <a:extLst>
                <a:ext uri="{FF2B5EF4-FFF2-40B4-BE49-F238E27FC236}">
                  <a16:creationId xmlns:a16="http://schemas.microsoft.com/office/drawing/2014/main" id="{410086DD-76F9-1F43-BAC5-135C37ACC978}"/>
                </a:ext>
              </a:extLst>
            </p:cNvPr>
            <p:cNvSpPr/>
            <p:nvPr/>
          </p:nvSpPr>
          <p:spPr>
            <a:xfrm>
              <a:off x="4793171" y="3742481"/>
              <a:ext cx="349101" cy="214009"/>
            </a:xfrm>
            <a:prstGeom prst="rightArrow">
              <a:avLst/>
            </a:prstGeom>
            <a:solidFill>
              <a:schemeClr val="accent1"/>
            </a:solidFill>
            <a:ln w="31750">
              <a:noFill/>
              <a:miter lim="800000"/>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050" b="1" dirty="0">
                <a:solidFill>
                  <a:srgbClr val="004E98"/>
                </a:solidFill>
                <a:ea typeface="Yu Gothic" charset="-128"/>
                <a:cs typeface="Yu Gothic" charset="-128"/>
              </a:endParaRPr>
            </a:p>
          </p:txBody>
        </p:sp>
        <p:pic>
          <p:nvPicPr>
            <p:cNvPr id="36" name="図 35">
              <a:extLst>
                <a:ext uri="{FF2B5EF4-FFF2-40B4-BE49-F238E27FC236}">
                  <a16:creationId xmlns:a16="http://schemas.microsoft.com/office/drawing/2014/main" id="{72397507-9A14-2E46-806B-43C3E4C18F9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987" t="2658" r="471" b="1841"/>
            <a:stretch/>
          </p:blipFill>
          <p:spPr>
            <a:xfrm>
              <a:off x="8096036" y="2069640"/>
              <a:ext cx="3064316" cy="2923600"/>
            </a:xfrm>
            <a:prstGeom prst="rect">
              <a:avLst/>
            </a:prstGeom>
            <a:ln w="3175">
              <a:solidFill>
                <a:schemeClr val="bg1">
                  <a:lumMod val="75000"/>
                </a:schemeClr>
              </a:solidFill>
            </a:ln>
            <a:effectLst>
              <a:outerShdw blurRad="88900" sx="102000" sy="102000" algn="ctr" rotWithShape="0">
                <a:schemeClr val="tx1">
                  <a:alpha val="5000"/>
                </a:schemeClr>
              </a:outerShdw>
            </a:effectLst>
          </p:spPr>
        </p:pic>
        <p:pic>
          <p:nvPicPr>
            <p:cNvPr id="40" name="グラフィックス 39">
              <a:extLst>
                <a:ext uri="{FF2B5EF4-FFF2-40B4-BE49-F238E27FC236}">
                  <a16:creationId xmlns:a16="http://schemas.microsoft.com/office/drawing/2014/main" id="{28330BEB-915C-ED43-990F-19DFD28328B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949284">
              <a:off x="7113358" y="3199268"/>
              <a:ext cx="413018" cy="257463"/>
            </a:xfrm>
            <a:prstGeom prst="rect">
              <a:avLst/>
            </a:prstGeom>
          </p:spPr>
        </p:pic>
      </p:grpSp>
      <p:sp>
        <p:nvSpPr>
          <p:cNvPr id="5" name="スライド番号プレースホルダー 4">
            <a:extLst>
              <a:ext uri="{FF2B5EF4-FFF2-40B4-BE49-F238E27FC236}">
                <a16:creationId xmlns:a16="http://schemas.microsoft.com/office/drawing/2014/main" id="{DFD28E64-0FCD-77B0-5074-9DD9FE2FFD5D}"/>
              </a:ext>
            </a:extLst>
          </p:cNvPr>
          <p:cNvSpPr>
            <a:spLocks noGrp="1"/>
          </p:cNvSpPr>
          <p:nvPr>
            <p:ph type="sldNum" sz="quarter" idx="10"/>
          </p:nvPr>
        </p:nvSpPr>
        <p:spPr/>
        <p:txBody>
          <a:bodyPr/>
          <a:lstStyle/>
          <a:p>
            <a:fld id="{BC97076A-FE38-4902-A3BD-70DA550777B1}" type="slidenum">
              <a:rPr lang="ja-JP" altLang="en-US" smtClean="0"/>
              <a:pPr/>
              <a:t>46</a:t>
            </a:fld>
            <a:endParaRPr lang="ja-JP" altLang="en-US"/>
          </a:p>
        </p:txBody>
      </p:sp>
    </p:spTree>
    <p:extLst>
      <p:ext uri="{BB962C8B-B14F-4D97-AF65-F5344CB8AC3E}">
        <p14:creationId xmlns:p14="http://schemas.microsoft.com/office/powerpoint/2010/main" val="156426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a16="http://schemas.microsoft.com/office/drawing/2014/main" id="{D83532BC-B64F-EEC5-8228-20C6CC1046E1}"/>
              </a:ext>
            </a:extLst>
          </p:cNvPr>
          <p:cNvGrpSpPr/>
          <p:nvPr/>
        </p:nvGrpSpPr>
        <p:grpSpPr>
          <a:xfrm>
            <a:off x="7044477" y="1562347"/>
            <a:ext cx="4525223" cy="3741319"/>
            <a:chOff x="7044477" y="1562347"/>
            <a:chExt cx="4525223" cy="3741319"/>
          </a:xfrm>
        </p:grpSpPr>
        <p:pic>
          <p:nvPicPr>
            <p:cNvPr id="6" name="図 5" descr="グラフィカル ユーザー インターフェイス, アプリケーション&#10;&#10;自動的に生成された説明">
              <a:extLst>
                <a:ext uri="{FF2B5EF4-FFF2-40B4-BE49-F238E27FC236}">
                  <a16:creationId xmlns:a16="http://schemas.microsoft.com/office/drawing/2014/main" id="{694DE65C-AB33-42D3-0032-BF95945455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73780" y="1574800"/>
              <a:ext cx="4495920" cy="3728866"/>
            </a:xfrm>
            <a:prstGeom prst="rect">
              <a:avLst/>
            </a:prstGeom>
            <a:ln>
              <a:solidFill>
                <a:schemeClr val="bg1">
                  <a:lumMod val="65000"/>
                </a:schemeClr>
              </a:solidFill>
            </a:ln>
            <a:effectLst>
              <a:outerShdw blurRad="63500" sx="101000" sy="101000" algn="tl" rotWithShape="0">
                <a:schemeClr val="bg1">
                  <a:lumMod val="50000"/>
                  <a:alpha val="10000"/>
                </a:schemeClr>
              </a:outerShdw>
            </a:effectLst>
          </p:spPr>
        </p:pic>
        <p:pic>
          <p:nvPicPr>
            <p:cNvPr id="18" name="図 17">
              <a:extLst>
                <a:ext uri="{FF2B5EF4-FFF2-40B4-BE49-F238E27FC236}">
                  <a16:creationId xmlns:a16="http://schemas.microsoft.com/office/drawing/2014/main" id="{658A8999-EE22-33C8-06FE-A309273402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44477" y="1562347"/>
              <a:ext cx="4521447" cy="406105"/>
            </a:xfrm>
            <a:prstGeom prst="rect">
              <a:avLst/>
            </a:prstGeom>
          </p:spPr>
        </p:pic>
      </p:grpSp>
      <p:grpSp>
        <p:nvGrpSpPr>
          <p:cNvPr id="16" name="グループ化 15">
            <a:extLst>
              <a:ext uri="{FF2B5EF4-FFF2-40B4-BE49-F238E27FC236}">
                <a16:creationId xmlns:a16="http://schemas.microsoft.com/office/drawing/2014/main" id="{96F5D79E-3609-DD6C-7277-54BF9CE1A6C1}"/>
              </a:ext>
            </a:extLst>
          </p:cNvPr>
          <p:cNvGrpSpPr/>
          <p:nvPr/>
        </p:nvGrpSpPr>
        <p:grpSpPr>
          <a:xfrm>
            <a:off x="548426" y="1573234"/>
            <a:ext cx="6017474" cy="3735367"/>
            <a:chOff x="548426" y="1573234"/>
            <a:chExt cx="6017474" cy="3735367"/>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20CA2086-9079-A6F4-CECF-D0E81F061EF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8411" y="1587501"/>
              <a:ext cx="5997489" cy="3721100"/>
            </a:xfrm>
            <a:prstGeom prst="rect">
              <a:avLst/>
            </a:prstGeom>
            <a:ln>
              <a:solidFill>
                <a:schemeClr val="bg1">
                  <a:lumMod val="75000"/>
                </a:schemeClr>
              </a:solidFill>
            </a:ln>
            <a:effectLst>
              <a:outerShdw blurRad="63500" sx="101000" sy="101000" algn="tl" rotWithShape="0">
                <a:schemeClr val="bg1">
                  <a:lumMod val="50000"/>
                  <a:alpha val="10000"/>
                </a:schemeClr>
              </a:outerShdw>
            </a:effectLst>
          </p:spPr>
        </p:pic>
        <p:pic>
          <p:nvPicPr>
            <p:cNvPr id="5" name="図 4">
              <a:extLst>
                <a:ext uri="{FF2B5EF4-FFF2-40B4-BE49-F238E27FC236}">
                  <a16:creationId xmlns:a16="http://schemas.microsoft.com/office/drawing/2014/main" id="{35AEB1B7-D2ED-F589-6C9E-8E75D062BFD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
            <a:stretch/>
          </p:blipFill>
          <p:spPr>
            <a:xfrm>
              <a:off x="548426" y="1573234"/>
              <a:ext cx="6015659" cy="406105"/>
            </a:xfrm>
            <a:prstGeom prst="rect">
              <a:avLst/>
            </a:prstGeom>
          </p:spPr>
        </p:pic>
      </p:grpSp>
      <p:sp>
        <p:nvSpPr>
          <p:cNvPr id="3" name="タイトル 2">
            <a:extLst>
              <a:ext uri="{FF2B5EF4-FFF2-40B4-BE49-F238E27FC236}">
                <a16:creationId xmlns:a16="http://schemas.microsoft.com/office/drawing/2014/main" id="{5851A459-FB53-4A87-A366-2A6735BD9E7E}"/>
              </a:ext>
            </a:extLst>
          </p:cNvPr>
          <p:cNvSpPr>
            <a:spLocks noGrp="1"/>
          </p:cNvSpPr>
          <p:nvPr>
            <p:ph type="title"/>
          </p:nvPr>
        </p:nvSpPr>
        <p:spPr/>
        <p:txBody>
          <a:bodyPr/>
          <a:lstStyle/>
          <a:p>
            <a:r>
              <a:rPr lang="ja-JP" altLang="en-US" dirty="0"/>
              <a:t>利用イメージ</a:t>
            </a:r>
          </a:p>
        </p:txBody>
      </p:sp>
      <p:sp>
        <p:nvSpPr>
          <p:cNvPr id="8" name="テキスト ボックス 7">
            <a:extLst>
              <a:ext uri="{FF2B5EF4-FFF2-40B4-BE49-F238E27FC236}">
                <a16:creationId xmlns:a16="http://schemas.microsoft.com/office/drawing/2014/main" id="{6276EF5C-2C3B-44B9-9F7C-5C54408A4CDC}"/>
              </a:ext>
            </a:extLst>
          </p:cNvPr>
          <p:cNvSpPr txBox="1"/>
          <p:nvPr/>
        </p:nvSpPr>
        <p:spPr>
          <a:xfrm>
            <a:off x="478919" y="5726311"/>
            <a:ext cx="6096964" cy="384721"/>
          </a:xfrm>
          <a:prstGeom prst="rect">
            <a:avLst/>
          </a:prstGeom>
          <a:noFill/>
        </p:spPr>
        <p:txBody>
          <a:bodyPr wrap="square">
            <a:spAutoFit/>
          </a:bodyPr>
          <a:lstStyle/>
          <a:p>
            <a:pPr algn="ctr"/>
            <a:r>
              <a:rPr lang="ja-JP" altLang="en-US" sz="1900" b="1" dirty="0">
                <a:solidFill>
                  <a:schemeClr val="accent1"/>
                </a:solidFill>
                <a:latin typeface="Yu Gothic" panose="020B0400000000000000" pitchFamily="34" charset="-128"/>
                <a:ea typeface="Yu Gothic" panose="020B0400000000000000" pitchFamily="34" charset="-128"/>
              </a:rPr>
              <a:t>メールから名刺候補があれば、自動でお知らせ</a:t>
            </a:r>
          </a:p>
        </p:txBody>
      </p:sp>
      <p:sp>
        <p:nvSpPr>
          <p:cNvPr id="15" name="正方形/長方形 14">
            <a:extLst>
              <a:ext uri="{FF2B5EF4-FFF2-40B4-BE49-F238E27FC236}">
                <a16:creationId xmlns:a16="http://schemas.microsoft.com/office/drawing/2014/main" id="{AEEC4633-E850-DE4A-8443-12B4313649F6}"/>
              </a:ext>
            </a:extLst>
          </p:cNvPr>
          <p:cNvSpPr/>
          <p:nvPr/>
        </p:nvSpPr>
        <p:spPr>
          <a:xfrm>
            <a:off x="580768" y="2619631"/>
            <a:ext cx="741405" cy="302741"/>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solidFill>
                <a:schemeClr val="accent6"/>
              </a:solidFill>
            </a:endParaRPr>
          </a:p>
        </p:txBody>
      </p:sp>
      <p:sp>
        <p:nvSpPr>
          <p:cNvPr id="10" name="テキスト ボックス 9">
            <a:extLst>
              <a:ext uri="{FF2B5EF4-FFF2-40B4-BE49-F238E27FC236}">
                <a16:creationId xmlns:a16="http://schemas.microsoft.com/office/drawing/2014/main" id="{E9449ECE-815D-4550-B2F7-2963784AEB68}"/>
              </a:ext>
            </a:extLst>
          </p:cNvPr>
          <p:cNvSpPr txBox="1"/>
          <p:nvPr/>
        </p:nvSpPr>
        <p:spPr>
          <a:xfrm>
            <a:off x="6263767" y="5726311"/>
            <a:ext cx="6096964" cy="384721"/>
          </a:xfrm>
          <a:prstGeom prst="rect">
            <a:avLst/>
          </a:prstGeom>
          <a:noFill/>
        </p:spPr>
        <p:txBody>
          <a:bodyPr wrap="square">
            <a:spAutoFit/>
          </a:bodyPr>
          <a:lstStyle/>
          <a:p>
            <a:pPr algn="ctr"/>
            <a:r>
              <a:rPr lang="ja-JP" altLang="en-US" sz="1900" b="1" dirty="0">
                <a:solidFill>
                  <a:schemeClr val="accent1"/>
                </a:solidFill>
                <a:latin typeface="Yu Gothic" panose="020B0400000000000000" pitchFamily="34" charset="-128"/>
                <a:ea typeface="Yu Gothic" panose="020B0400000000000000" pitchFamily="34" charset="-128"/>
              </a:rPr>
              <a:t>連絡先として登録したい人を選択</a:t>
            </a:r>
          </a:p>
        </p:txBody>
      </p:sp>
      <p:sp>
        <p:nvSpPr>
          <p:cNvPr id="14" name="正方形/長方形 13">
            <a:extLst>
              <a:ext uri="{FF2B5EF4-FFF2-40B4-BE49-F238E27FC236}">
                <a16:creationId xmlns:a16="http://schemas.microsoft.com/office/drawing/2014/main" id="{2C8C4F33-7A29-4D29-0A84-333CF10A1E2F}"/>
              </a:ext>
            </a:extLst>
          </p:cNvPr>
          <p:cNvSpPr/>
          <p:nvPr/>
        </p:nvSpPr>
        <p:spPr>
          <a:xfrm>
            <a:off x="7263676" y="4539574"/>
            <a:ext cx="2374441" cy="536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grpSp>
        <p:nvGrpSpPr>
          <p:cNvPr id="7" name="グループ化 6">
            <a:extLst>
              <a:ext uri="{FF2B5EF4-FFF2-40B4-BE49-F238E27FC236}">
                <a16:creationId xmlns:a16="http://schemas.microsoft.com/office/drawing/2014/main" id="{0D311B79-3CDF-5AEF-A0CB-B94AB5DDC4A0}"/>
              </a:ext>
            </a:extLst>
          </p:cNvPr>
          <p:cNvGrpSpPr/>
          <p:nvPr/>
        </p:nvGrpSpPr>
        <p:grpSpPr>
          <a:xfrm>
            <a:off x="6854636" y="4037714"/>
            <a:ext cx="2584332" cy="919156"/>
            <a:chOff x="7312087" y="4766851"/>
            <a:chExt cx="2584332" cy="919156"/>
          </a:xfrm>
        </p:grpSpPr>
        <p:sp>
          <p:nvSpPr>
            <p:cNvPr id="9" name="三角形 14">
              <a:extLst>
                <a:ext uri="{FF2B5EF4-FFF2-40B4-BE49-F238E27FC236}">
                  <a16:creationId xmlns:a16="http://schemas.microsoft.com/office/drawing/2014/main" id="{ADC90D73-DE81-D68E-0D1F-89DFC11BDA06}"/>
                </a:ext>
              </a:extLst>
            </p:cNvPr>
            <p:cNvSpPr/>
            <p:nvPr/>
          </p:nvSpPr>
          <p:spPr>
            <a:xfrm flipH="1">
              <a:off x="8790377" y="4766851"/>
              <a:ext cx="326878" cy="4704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1" name="テキスト ボックス 10">
              <a:extLst>
                <a:ext uri="{FF2B5EF4-FFF2-40B4-BE49-F238E27FC236}">
                  <a16:creationId xmlns:a16="http://schemas.microsoft.com/office/drawing/2014/main" id="{8EF6BD5B-C1B6-98A8-DB86-456F38FA6466}"/>
                </a:ext>
              </a:extLst>
            </p:cNvPr>
            <p:cNvSpPr txBox="1"/>
            <p:nvPr/>
          </p:nvSpPr>
          <p:spPr>
            <a:xfrm>
              <a:off x="7312087" y="4966111"/>
              <a:ext cx="2584332" cy="719896"/>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ja-JP" altLang="en-US" sz="1200" dirty="0">
                <a:solidFill>
                  <a:srgbClr val="004E98"/>
                </a:solidFill>
                <a:latin typeface="游ゴシック" panose="020B0400000000000000" pitchFamily="50" charset="-128"/>
                <a:ea typeface="游ゴシック" panose="020B0400000000000000" pitchFamily="50" charset="-128"/>
              </a:endParaRPr>
            </a:p>
          </p:txBody>
        </p:sp>
      </p:grpSp>
      <p:sp>
        <p:nvSpPr>
          <p:cNvPr id="4" name="テキスト ボックス 3">
            <a:extLst>
              <a:ext uri="{FF2B5EF4-FFF2-40B4-BE49-F238E27FC236}">
                <a16:creationId xmlns:a16="http://schemas.microsoft.com/office/drawing/2014/main" id="{A6E5CE2C-FBD2-DD86-CFA8-E3D8E47D7593}"/>
              </a:ext>
            </a:extLst>
          </p:cNvPr>
          <p:cNvSpPr txBox="1"/>
          <p:nvPr/>
        </p:nvSpPr>
        <p:spPr>
          <a:xfrm>
            <a:off x="6910894" y="4442968"/>
            <a:ext cx="4167814" cy="454035"/>
          </a:xfrm>
          <a:prstGeom prst="rect">
            <a:avLst/>
          </a:prstGeom>
        </p:spPr>
        <p:txBody>
          <a:bodyPr vert="horz" wrap="square" lIns="91440" tIns="45720" rIns="91440" bIns="45720" rtlCol="0">
            <a:spAutoFit/>
          </a:bodyPr>
          <a:lstStyle>
            <a:defPPr>
              <a:defRPr lang="ja-JP"/>
            </a:defPPr>
            <a:lvl1pPr>
              <a:lnSpc>
                <a:spcPct val="130000"/>
              </a:lnSpc>
              <a:spcBef>
                <a:spcPts val="800"/>
              </a:spcBef>
              <a:defRPr sz="1200" b="1">
                <a:solidFill>
                  <a:schemeClr val="accent5"/>
                </a:solidFill>
                <a:latin typeface="Yu Gothic" panose="020B0400000000000000" pitchFamily="34" charset="-128"/>
                <a:ea typeface="Yu Gothic" panose="020B0400000000000000" pitchFamily="34" charset="-128"/>
              </a:defRPr>
            </a:lvl1pPr>
          </a:lstStyle>
          <a:p>
            <a:pPr>
              <a:lnSpc>
                <a:spcPts val="920"/>
              </a:lnSpc>
            </a:pPr>
            <a:r>
              <a:rPr lang="ja-JP" altLang="en-US" sz="1400">
                <a:solidFill>
                  <a:srgbClr val="004E98"/>
                </a:solidFill>
              </a:rPr>
              <a:t>メールの署名情報から、</a:t>
            </a:r>
            <a:endParaRPr lang="en-US" altLang="ja-JP" sz="1400" dirty="0">
              <a:solidFill>
                <a:srgbClr val="004E98"/>
              </a:solidFill>
            </a:endParaRPr>
          </a:p>
          <a:p>
            <a:pPr>
              <a:lnSpc>
                <a:spcPts val="920"/>
              </a:lnSpc>
            </a:pPr>
            <a:r>
              <a:rPr lang="ja-JP" altLang="en-US" sz="1400">
                <a:solidFill>
                  <a:srgbClr val="004E98"/>
                </a:solidFill>
              </a:rPr>
              <a:t>名刺データとする候補を表示</a:t>
            </a:r>
          </a:p>
        </p:txBody>
      </p:sp>
      <p:sp>
        <p:nvSpPr>
          <p:cNvPr id="12" name="正方形/長方形 11">
            <a:extLst>
              <a:ext uri="{FF2B5EF4-FFF2-40B4-BE49-F238E27FC236}">
                <a16:creationId xmlns:a16="http://schemas.microsoft.com/office/drawing/2014/main" id="{85C54F11-C27E-8525-00A0-BD3D0AC39E58}"/>
              </a:ext>
            </a:extLst>
          </p:cNvPr>
          <p:cNvSpPr/>
          <p:nvPr/>
        </p:nvSpPr>
        <p:spPr>
          <a:xfrm>
            <a:off x="7174777" y="3218460"/>
            <a:ext cx="1854924" cy="743940"/>
          </a:xfrm>
          <a:prstGeom prst="rect">
            <a:avLst/>
          </a:prstGeom>
          <a:no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3" name="スライド番号プレースホルダー 12">
            <a:extLst>
              <a:ext uri="{FF2B5EF4-FFF2-40B4-BE49-F238E27FC236}">
                <a16:creationId xmlns:a16="http://schemas.microsoft.com/office/drawing/2014/main" id="{B06F0B4C-2660-EEE8-A06B-EAC8B47F907E}"/>
              </a:ext>
            </a:extLst>
          </p:cNvPr>
          <p:cNvSpPr>
            <a:spLocks noGrp="1"/>
          </p:cNvSpPr>
          <p:nvPr>
            <p:ph type="sldNum" sz="quarter" idx="10"/>
          </p:nvPr>
        </p:nvSpPr>
        <p:spPr/>
        <p:txBody>
          <a:bodyPr/>
          <a:lstStyle/>
          <a:p>
            <a:fld id="{BC97076A-FE38-4902-A3BD-70DA550777B1}" type="slidenum">
              <a:rPr lang="ja-JP" altLang="en-US" smtClean="0"/>
              <a:pPr/>
              <a:t>47</a:t>
            </a:fld>
            <a:endParaRPr lang="ja-JP" altLang="en-US"/>
          </a:p>
        </p:txBody>
      </p:sp>
      <p:pic>
        <p:nvPicPr>
          <p:cNvPr id="2" name="図 1">
            <a:extLst>
              <a:ext uri="{FF2B5EF4-FFF2-40B4-BE49-F238E27FC236}">
                <a16:creationId xmlns:a16="http://schemas.microsoft.com/office/drawing/2014/main" id="{7FF8BED5-DA24-9118-92EE-5173E030D04B}"/>
              </a:ext>
            </a:extLst>
          </p:cNvPr>
          <p:cNvPicPr>
            <a:picLocks noChangeAspect="1"/>
          </p:cNvPicPr>
          <p:nvPr/>
        </p:nvPicPr>
        <p:blipFill>
          <a:blip r:embed="rId7">
            <a:alphaModFix/>
            <a:extLst>
              <a:ext uri="{28A0092B-C50C-407E-A947-70E740481C1C}">
                <a14:useLocalDpi xmlns:a14="http://schemas.microsoft.com/office/drawing/2010/main" val="0"/>
              </a:ext>
            </a:extLst>
          </a:blip>
          <a:srcRect l="2711" t="8005" r="86386" b="86135"/>
          <a:stretch/>
        </p:blipFill>
        <p:spPr>
          <a:xfrm>
            <a:off x="725853" y="2085760"/>
            <a:ext cx="871172" cy="427449"/>
          </a:xfrm>
          <a:prstGeom prst="rect">
            <a:avLst/>
          </a:prstGeom>
          <a:ln>
            <a:noFill/>
          </a:ln>
          <a:effectLst/>
        </p:spPr>
      </p:pic>
      <p:pic>
        <p:nvPicPr>
          <p:cNvPr id="20" name="図 19">
            <a:extLst>
              <a:ext uri="{FF2B5EF4-FFF2-40B4-BE49-F238E27FC236}">
                <a16:creationId xmlns:a16="http://schemas.microsoft.com/office/drawing/2014/main" id="{50DE681A-C3F8-F2CC-DB2B-FEBBBCF5F2BB}"/>
              </a:ext>
            </a:extLst>
          </p:cNvPr>
          <p:cNvPicPr>
            <a:picLocks noChangeAspect="1"/>
          </p:cNvPicPr>
          <p:nvPr/>
        </p:nvPicPr>
        <p:blipFill>
          <a:blip r:embed="rId7">
            <a:alphaModFix/>
            <a:extLst>
              <a:ext uri="{28A0092B-C50C-407E-A947-70E740481C1C}">
                <a14:useLocalDpi xmlns:a14="http://schemas.microsoft.com/office/drawing/2010/main" val="0"/>
              </a:ext>
            </a:extLst>
          </a:blip>
          <a:srcRect l="2711" t="8005" r="86386" b="86135"/>
          <a:stretch/>
        </p:blipFill>
        <p:spPr>
          <a:xfrm>
            <a:off x="7270026" y="2104810"/>
            <a:ext cx="871172" cy="427449"/>
          </a:xfrm>
          <a:prstGeom prst="rect">
            <a:avLst/>
          </a:prstGeom>
          <a:ln>
            <a:noFill/>
          </a:ln>
          <a:effectLst/>
        </p:spPr>
      </p:pic>
    </p:spTree>
    <p:extLst>
      <p:ext uri="{BB962C8B-B14F-4D97-AF65-F5344CB8AC3E}">
        <p14:creationId xmlns:p14="http://schemas.microsoft.com/office/powerpoint/2010/main" val="153626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364884E-B843-4F34-B5A7-44E2466701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21135" y="1362236"/>
            <a:ext cx="5977744" cy="4463593"/>
          </a:xfrm>
          <a:prstGeom prst="rect">
            <a:avLst/>
          </a:prstGeom>
        </p:spPr>
      </p:pic>
      <p:sp>
        <p:nvSpPr>
          <p:cNvPr id="8" name="正方形/長方形 7">
            <a:extLst>
              <a:ext uri="{FF2B5EF4-FFF2-40B4-BE49-F238E27FC236}">
                <a16:creationId xmlns:a16="http://schemas.microsoft.com/office/drawing/2014/main" id="{49842D1D-8DA6-4F28-A939-6271AF139972}"/>
              </a:ext>
            </a:extLst>
          </p:cNvPr>
          <p:cNvSpPr/>
          <p:nvPr/>
        </p:nvSpPr>
        <p:spPr>
          <a:xfrm>
            <a:off x="4383727" y="5285842"/>
            <a:ext cx="883161" cy="306743"/>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3" name="タイトル 2">
            <a:extLst>
              <a:ext uri="{FF2B5EF4-FFF2-40B4-BE49-F238E27FC236}">
                <a16:creationId xmlns:a16="http://schemas.microsoft.com/office/drawing/2014/main" id="{F99EE239-E2AD-464D-90DE-9FDA63BBA668}"/>
              </a:ext>
            </a:extLst>
          </p:cNvPr>
          <p:cNvSpPr>
            <a:spLocks noGrp="1"/>
          </p:cNvSpPr>
          <p:nvPr>
            <p:ph type="title"/>
          </p:nvPr>
        </p:nvSpPr>
        <p:spPr>
          <a:xfrm>
            <a:off x="637368" y="394616"/>
            <a:ext cx="10877073" cy="634082"/>
          </a:xfrm>
        </p:spPr>
        <p:txBody>
          <a:bodyPr/>
          <a:lstStyle/>
          <a:p>
            <a:r>
              <a:rPr lang="ja-JP" altLang="en-US" dirty="0"/>
              <a:t>名刺として簡単に登録完了</a:t>
            </a:r>
          </a:p>
        </p:txBody>
      </p:sp>
      <p:sp>
        <p:nvSpPr>
          <p:cNvPr id="6" name="テキスト ボックス 5">
            <a:extLst>
              <a:ext uri="{FF2B5EF4-FFF2-40B4-BE49-F238E27FC236}">
                <a16:creationId xmlns:a16="http://schemas.microsoft.com/office/drawing/2014/main" id="{C1ABFC56-58B7-11D0-095D-9D9C3415C488}"/>
              </a:ext>
            </a:extLst>
          </p:cNvPr>
          <p:cNvSpPr txBox="1"/>
          <p:nvPr/>
        </p:nvSpPr>
        <p:spPr>
          <a:xfrm>
            <a:off x="1386912" y="5957197"/>
            <a:ext cx="9418176" cy="384721"/>
          </a:xfrm>
          <a:prstGeom prst="rect">
            <a:avLst/>
          </a:prstGeom>
          <a:noFill/>
        </p:spPr>
        <p:txBody>
          <a:bodyPr wrap="square">
            <a:spAutoFit/>
          </a:bodyPr>
          <a:lstStyle/>
          <a:p>
            <a:pPr algn="ctr"/>
            <a:r>
              <a:rPr lang="ja-JP" altLang="en-US" sz="1900" b="1" spc="100" dirty="0">
                <a:solidFill>
                  <a:schemeClr val="accent1"/>
                </a:solidFill>
                <a:latin typeface="Yu Gothic" panose="020B0400000000000000" pitchFamily="34" charset="-128"/>
                <a:ea typeface="Yu Gothic" panose="020B0400000000000000" pitchFamily="34" charset="-128"/>
              </a:rPr>
              <a:t>マイデータに追加し、</a:t>
            </a:r>
            <a:r>
              <a:rPr lang="en-US" altLang="ja-JP" sz="1900" b="1" spc="100" dirty="0">
                <a:solidFill>
                  <a:schemeClr val="accent1"/>
                </a:solidFill>
                <a:latin typeface="Yu Gothic" panose="020B0400000000000000" pitchFamily="34" charset="-128"/>
                <a:ea typeface="Yu Gothic" panose="020B0400000000000000" pitchFamily="34" charset="-128"/>
              </a:rPr>
              <a:t>3</a:t>
            </a:r>
            <a:r>
              <a:rPr lang="ja-JP" altLang="en-US" sz="1900" b="1" spc="100" dirty="0">
                <a:solidFill>
                  <a:schemeClr val="accent1"/>
                </a:solidFill>
                <a:latin typeface="Yu Gothic" panose="020B0400000000000000" pitchFamily="34" charset="-128"/>
                <a:ea typeface="Yu Gothic" panose="020B0400000000000000" pitchFamily="34" charset="-128"/>
              </a:rPr>
              <a:t>クリックで簡単に名刺データとして登録可能</a:t>
            </a:r>
          </a:p>
        </p:txBody>
      </p:sp>
      <p:sp>
        <p:nvSpPr>
          <p:cNvPr id="37" name="テキスト ボックス 36">
            <a:extLst>
              <a:ext uri="{FF2B5EF4-FFF2-40B4-BE49-F238E27FC236}">
                <a16:creationId xmlns:a16="http://schemas.microsoft.com/office/drawing/2014/main" id="{6D41E89D-4722-D280-F672-52A02AE36861}"/>
              </a:ext>
            </a:extLst>
          </p:cNvPr>
          <p:cNvSpPr txBox="1"/>
          <p:nvPr/>
        </p:nvSpPr>
        <p:spPr>
          <a:xfrm>
            <a:off x="3126007" y="6294816"/>
            <a:ext cx="6597742" cy="259558"/>
          </a:xfrm>
          <a:prstGeom prst="rect">
            <a:avLst/>
          </a:prstGeom>
        </p:spPr>
        <p:txBody>
          <a:bodyPr vert="horz" wrap="square" lIns="91440" tIns="45720" rIns="91440" bIns="45720" rtlCol="0">
            <a:spAutoFit/>
          </a:bodyPr>
          <a:lstStyle/>
          <a:p>
            <a:pPr>
              <a:lnSpc>
                <a:spcPct val="130000"/>
              </a:lnSpc>
              <a:spcBef>
                <a:spcPts val="800"/>
              </a:spcBef>
            </a:pPr>
            <a:r>
              <a:rPr lang="ja-JP" altLang="en-US" sz="900" b="1" dirty="0">
                <a:solidFill>
                  <a:schemeClr val="accent1"/>
                </a:solidFill>
                <a:latin typeface="Yu Gothic" panose="020B0400000000000000" pitchFamily="34" charset="-128"/>
                <a:ea typeface="Yu Gothic" panose="020B0400000000000000" pitchFamily="34" charset="-128"/>
              </a:rPr>
              <a:t>メール署名取り込みの使い方はこちら</a:t>
            </a:r>
            <a:r>
              <a:rPr lang="en-US" altLang="ja-JP" sz="900" b="1" dirty="0">
                <a:solidFill>
                  <a:schemeClr val="accent1"/>
                </a:solidFill>
                <a:latin typeface="Yu Gothic" panose="020B0400000000000000" pitchFamily="34" charset="-128"/>
                <a:ea typeface="Yu Gothic" panose="020B0400000000000000" pitchFamily="34" charset="-128"/>
              </a:rPr>
              <a:t>  </a:t>
            </a:r>
            <a:r>
              <a:rPr lang="ja-JP" altLang="en-US" sz="900" b="1">
                <a:solidFill>
                  <a:schemeClr val="accent1"/>
                </a:solidFill>
                <a:latin typeface="Yu Gothic" panose="020B0400000000000000" pitchFamily="34" charset="-128"/>
                <a:ea typeface="Yu Gothic" panose="020B0400000000000000" pitchFamily="34" charset="-128"/>
              </a:rPr>
              <a:t>▶︎</a:t>
            </a:r>
            <a:r>
              <a:rPr lang="en-US" altLang="ja-JP" sz="900" b="1" dirty="0">
                <a:solidFill>
                  <a:schemeClr val="accent1"/>
                </a:solidFill>
                <a:latin typeface="Yu Gothic" panose="020B0400000000000000" pitchFamily="34" charset="-128"/>
                <a:ea typeface="Yu Gothic" panose="020B0400000000000000" pitchFamily="34" charset="-128"/>
              </a:rPr>
              <a:t> </a:t>
            </a:r>
            <a:r>
              <a:rPr lang="en-US" altLang="ja-JP" sz="900" b="1" dirty="0">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https://</a:t>
            </a:r>
            <a:r>
              <a:rPr lang="en-US" altLang="ja-JP" sz="900" b="1" dirty="0" err="1">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jp-help.sansan.com</a:t>
            </a:r>
            <a:r>
              <a:rPr lang="en-US" altLang="ja-JP" sz="900" b="1" dirty="0">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a:t>
            </a:r>
            <a:r>
              <a:rPr lang="en-US" altLang="ja-JP" sz="900" b="1" dirty="0" err="1">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hc</a:t>
            </a:r>
            <a:r>
              <a:rPr lang="en-US" altLang="ja-JP" sz="900" b="1" dirty="0">
                <a:solidFill>
                  <a:schemeClr val="accent1"/>
                </a:solidFill>
                <a:ea typeface="Yu Gothic" panose="020B0400000000000000" pitchFamily="34" charset="-128"/>
                <a:hlinkClick r:id="rId4">
                  <a:extLst>
                    <a:ext uri="{A12FA001-AC4F-418D-AE19-62706E023703}">
                      <ahyp:hlinkClr xmlns:ahyp="http://schemas.microsoft.com/office/drawing/2018/hyperlinkcolor" val="tx"/>
                    </a:ext>
                  </a:extLst>
                </a:hlinkClick>
              </a:rPr>
              <a:t>/ja/articles/900007212743</a:t>
            </a:r>
            <a:endParaRPr lang="ja-JP" altLang="en-US" sz="900" b="1" dirty="0">
              <a:solidFill>
                <a:schemeClr val="accent1"/>
              </a:solidFill>
              <a:ea typeface="Yu Gothic" panose="020B0400000000000000" pitchFamily="34" charset="-128"/>
            </a:endParaRPr>
          </a:p>
        </p:txBody>
      </p:sp>
      <p:sp>
        <p:nvSpPr>
          <p:cNvPr id="14" name="正方形/長方形 13">
            <a:extLst>
              <a:ext uri="{FF2B5EF4-FFF2-40B4-BE49-F238E27FC236}">
                <a16:creationId xmlns:a16="http://schemas.microsoft.com/office/drawing/2014/main" id="{6360F3B4-53EA-91D7-B4A4-EC4C1398335C}"/>
              </a:ext>
            </a:extLst>
          </p:cNvPr>
          <p:cNvSpPr/>
          <p:nvPr/>
        </p:nvSpPr>
        <p:spPr>
          <a:xfrm>
            <a:off x="4367459" y="2491525"/>
            <a:ext cx="3220797" cy="2405292"/>
          </a:xfrm>
          <a:prstGeom prst="rect">
            <a:avLst/>
          </a:prstGeom>
          <a:noFill/>
          <a:ln w="254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16" name="正方形/長方形 15">
            <a:extLst>
              <a:ext uri="{FF2B5EF4-FFF2-40B4-BE49-F238E27FC236}">
                <a16:creationId xmlns:a16="http://schemas.microsoft.com/office/drawing/2014/main" id="{B997E39F-ECB4-AAC4-31B5-864EC4A7639A}"/>
              </a:ext>
            </a:extLst>
          </p:cNvPr>
          <p:cNvSpPr/>
          <p:nvPr/>
        </p:nvSpPr>
        <p:spPr>
          <a:xfrm>
            <a:off x="5509115" y="2679854"/>
            <a:ext cx="1098279" cy="197817"/>
          </a:xfrm>
          <a:prstGeom prst="rect">
            <a:avLst/>
          </a:prstGeom>
          <a:noFill/>
          <a:ln w="317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grpSp>
        <p:nvGrpSpPr>
          <p:cNvPr id="18" name="グループ化 17">
            <a:extLst>
              <a:ext uri="{FF2B5EF4-FFF2-40B4-BE49-F238E27FC236}">
                <a16:creationId xmlns:a16="http://schemas.microsoft.com/office/drawing/2014/main" id="{174101BF-92C3-3EBC-30CD-226A333FBD85}"/>
              </a:ext>
            </a:extLst>
          </p:cNvPr>
          <p:cNvGrpSpPr/>
          <p:nvPr/>
        </p:nvGrpSpPr>
        <p:grpSpPr>
          <a:xfrm>
            <a:off x="6672126" y="2544256"/>
            <a:ext cx="3064484" cy="555280"/>
            <a:chOff x="9239095" y="5159396"/>
            <a:chExt cx="3064484" cy="555280"/>
          </a:xfrm>
        </p:grpSpPr>
        <p:sp>
          <p:nvSpPr>
            <p:cNvPr id="20" name="三角形 14">
              <a:extLst>
                <a:ext uri="{FF2B5EF4-FFF2-40B4-BE49-F238E27FC236}">
                  <a16:creationId xmlns:a16="http://schemas.microsoft.com/office/drawing/2014/main" id="{5962BDDC-B241-1A93-3272-9C367931C0C7}"/>
                </a:ext>
              </a:extLst>
            </p:cNvPr>
            <p:cNvSpPr/>
            <p:nvPr/>
          </p:nvSpPr>
          <p:spPr>
            <a:xfrm rot="16200000" flipH="1">
              <a:off x="9310861" y="5180845"/>
              <a:ext cx="326878" cy="4704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21" name="テキスト ボックス 20">
              <a:extLst>
                <a:ext uri="{FF2B5EF4-FFF2-40B4-BE49-F238E27FC236}">
                  <a16:creationId xmlns:a16="http://schemas.microsoft.com/office/drawing/2014/main" id="{DE2487B7-398E-06B7-61CD-A7B7C4FDFF94}"/>
                </a:ext>
              </a:extLst>
            </p:cNvPr>
            <p:cNvSpPr txBox="1"/>
            <p:nvPr/>
          </p:nvSpPr>
          <p:spPr>
            <a:xfrm>
              <a:off x="9458779" y="5159396"/>
              <a:ext cx="2844800" cy="555280"/>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ja-JP" altLang="en-US" sz="1200" dirty="0">
                <a:solidFill>
                  <a:srgbClr val="004E98"/>
                </a:solidFill>
                <a:latin typeface="游ゴシック" panose="020B0400000000000000" pitchFamily="50" charset="-128"/>
                <a:ea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92079F5-AA98-605E-C65D-E4455C57D7DE}"/>
              </a:ext>
            </a:extLst>
          </p:cNvPr>
          <p:cNvSpPr txBox="1"/>
          <p:nvPr/>
        </p:nvSpPr>
        <p:spPr>
          <a:xfrm>
            <a:off x="7024181" y="2586355"/>
            <a:ext cx="2636937" cy="471796"/>
          </a:xfrm>
          <a:prstGeom prst="rect">
            <a:avLst/>
          </a:prstGeom>
        </p:spPr>
        <p:txBody>
          <a:bodyPr vert="horz" wrap="square" lIns="91440" tIns="45720" rIns="91440" bIns="45720" rtlCol="0">
            <a:spAutoFit/>
          </a:bodyPr>
          <a:lstStyle>
            <a:defPPr>
              <a:defRPr lang="ja-JP"/>
            </a:defPPr>
            <a:lvl1pPr>
              <a:lnSpc>
                <a:spcPct val="130000"/>
              </a:lnSpc>
              <a:spcBef>
                <a:spcPts val="800"/>
              </a:spcBef>
              <a:defRPr sz="1200" b="1">
                <a:solidFill>
                  <a:schemeClr val="accent5"/>
                </a:solidFill>
                <a:latin typeface="Yu Gothic" panose="020B0400000000000000" pitchFamily="34" charset="-128"/>
                <a:ea typeface="Yu Gothic" panose="020B0400000000000000" pitchFamily="34" charset="-128"/>
              </a:defRPr>
            </a:lvl1pPr>
          </a:lstStyle>
          <a:p>
            <a:pPr>
              <a:lnSpc>
                <a:spcPts val="1540"/>
              </a:lnSpc>
            </a:pPr>
            <a:r>
              <a:rPr lang="ja-JP" altLang="en-US" spc="40" dirty="0">
                <a:solidFill>
                  <a:schemeClr val="accent1"/>
                </a:solidFill>
              </a:rPr>
              <a:t>公開情報から、</a:t>
            </a:r>
            <a:br>
              <a:rPr lang="en-US" altLang="ja-JP" spc="40" dirty="0">
                <a:solidFill>
                  <a:schemeClr val="accent1"/>
                </a:solidFill>
              </a:rPr>
            </a:br>
            <a:r>
              <a:rPr lang="ja-JP" altLang="en-US" spc="40" dirty="0">
                <a:solidFill>
                  <a:schemeClr val="accent1"/>
                </a:solidFill>
              </a:rPr>
              <a:t>会社名などを補正してサジェスト</a:t>
            </a:r>
          </a:p>
        </p:txBody>
      </p:sp>
      <p:grpSp>
        <p:nvGrpSpPr>
          <p:cNvPr id="9" name="グループ化 8">
            <a:extLst>
              <a:ext uri="{FF2B5EF4-FFF2-40B4-BE49-F238E27FC236}">
                <a16:creationId xmlns:a16="http://schemas.microsoft.com/office/drawing/2014/main" id="{C57CD717-4FA8-3F8C-7D64-FE5B38F400E4}"/>
              </a:ext>
            </a:extLst>
          </p:cNvPr>
          <p:cNvGrpSpPr/>
          <p:nvPr/>
        </p:nvGrpSpPr>
        <p:grpSpPr>
          <a:xfrm>
            <a:off x="7592503" y="3661856"/>
            <a:ext cx="3064484" cy="555280"/>
            <a:chOff x="9239095" y="5159396"/>
            <a:chExt cx="3064484" cy="555280"/>
          </a:xfrm>
        </p:grpSpPr>
        <p:sp>
          <p:nvSpPr>
            <p:cNvPr id="11" name="三角形 14">
              <a:extLst>
                <a:ext uri="{FF2B5EF4-FFF2-40B4-BE49-F238E27FC236}">
                  <a16:creationId xmlns:a16="http://schemas.microsoft.com/office/drawing/2014/main" id="{2A32A9E8-0D44-4DAD-5F59-76A5572F3B03}"/>
                </a:ext>
              </a:extLst>
            </p:cNvPr>
            <p:cNvSpPr/>
            <p:nvPr/>
          </p:nvSpPr>
          <p:spPr>
            <a:xfrm rot="16200000" flipH="1">
              <a:off x="9310861" y="5180845"/>
              <a:ext cx="326878" cy="4704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srgbClr val="FFFFFF"/>
                </a:solidFill>
                <a:effectLst/>
                <a:uLnTx/>
                <a:uFillTx/>
                <a:latin typeface="Arial"/>
                <a:ea typeface="Yu Gothic" charset="-128"/>
                <a:cs typeface="Yu Gothic" charset="-128"/>
              </a:endParaRPr>
            </a:p>
          </p:txBody>
        </p:sp>
        <p:sp>
          <p:nvSpPr>
            <p:cNvPr id="17" name="テキスト ボックス 16">
              <a:extLst>
                <a:ext uri="{FF2B5EF4-FFF2-40B4-BE49-F238E27FC236}">
                  <a16:creationId xmlns:a16="http://schemas.microsoft.com/office/drawing/2014/main" id="{4CCEF826-A769-63E7-E570-97DB66D2439A}"/>
                </a:ext>
              </a:extLst>
            </p:cNvPr>
            <p:cNvSpPr txBox="1"/>
            <p:nvPr/>
          </p:nvSpPr>
          <p:spPr>
            <a:xfrm>
              <a:off x="9458779" y="5159396"/>
              <a:ext cx="2844800" cy="555280"/>
            </a:xfrm>
            <a:prstGeom prst="roundRect">
              <a:avLst>
                <a:gd name="adj" fmla="val 984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lgn="ctr">
                <a:defRPr/>
              </a:pPr>
              <a:endParaRPr lang="ja-JP" altLang="en-US" sz="1200" dirty="0">
                <a:solidFill>
                  <a:srgbClr val="004E98"/>
                </a:solidFill>
                <a:latin typeface="游ゴシック" panose="020B0400000000000000" pitchFamily="50" charset="-128"/>
                <a:ea typeface="游ゴシック" panose="020B0400000000000000" pitchFamily="50" charset="-128"/>
              </a:endParaRPr>
            </a:p>
          </p:txBody>
        </p:sp>
      </p:grpSp>
      <p:sp>
        <p:nvSpPr>
          <p:cNvPr id="4" name="テキスト ボックス 3">
            <a:extLst>
              <a:ext uri="{FF2B5EF4-FFF2-40B4-BE49-F238E27FC236}">
                <a16:creationId xmlns:a16="http://schemas.microsoft.com/office/drawing/2014/main" id="{4198E9E3-6949-70A0-1367-0D30A0F2F3F3}"/>
              </a:ext>
            </a:extLst>
          </p:cNvPr>
          <p:cNvSpPr txBox="1"/>
          <p:nvPr/>
        </p:nvSpPr>
        <p:spPr>
          <a:xfrm>
            <a:off x="7906988" y="3716124"/>
            <a:ext cx="2844800" cy="471796"/>
          </a:xfrm>
          <a:prstGeom prst="rect">
            <a:avLst/>
          </a:prstGeom>
        </p:spPr>
        <p:txBody>
          <a:bodyPr vert="horz" wrap="square" lIns="91440" tIns="45720" rIns="91440" bIns="45720" rtlCol="0">
            <a:spAutoFit/>
          </a:bodyPr>
          <a:lstStyle>
            <a:defPPr>
              <a:defRPr lang="ja-JP"/>
            </a:defPPr>
            <a:lvl1pPr>
              <a:lnSpc>
                <a:spcPct val="130000"/>
              </a:lnSpc>
              <a:spcBef>
                <a:spcPts val="800"/>
              </a:spcBef>
              <a:defRPr sz="1200" b="1">
                <a:solidFill>
                  <a:schemeClr val="accent5"/>
                </a:solidFill>
                <a:latin typeface="Yu Gothic" panose="020B0400000000000000" pitchFamily="34" charset="-128"/>
                <a:ea typeface="Yu Gothic" panose="020B0400000000000000" pitchFamily="34" charset="-128"/>
              </a:defRPr>
            </a:lvl1pPr>
          </a:lstStyle>
          <a:p>
            <a:pPr>
              <a:lnSpc>
                <a:spcPts val="1540"/>
              </a:lnSpc>
            </a:pPr>
            <a:r>
              <a:rPr lang="ja-JP" altLang="en-US" spc="40" dirty="0">
                <a:solidFill>
                  <a:schemeClr val="accent1"/>
                </a:solidFill>
              </a:rPr>
              <a:t>メールの署名と送信元</a:t>
            </a:r>
            <a:r>
              <a:rPr lang="ja-JP" altLang="en-US" spc="40">
                <a:solidFill>
                  <a:schemeClr val="accent1"/>
                </a:solidFill>
              </a:rPr>
              <a:t>の情報から</a:t>
            </a:r>
            <a:r>
              <a:rPr lang="ja-JP" altLang="en-US" spc="40" dirty="0">
                <a:solidFill>
                  <a:schemeClr val="accent1"/>
                </a:solidFill>
              </a:rPr>
              <a:t>、顧客の情報を抽出</a:t>
            </a:r>
          </a:p>
        </p:txBody>
      </p:sp>
      <p:sp>
        <p:nvSpPr>
          <p:cNvPr id="12" name="スライド番号プレースホルダー 11">
            <a:extLst>
              <a:ext uri="{FF2B5EF4-FFF2-40B4-BE49-F238E27FC236}">
                <a16:creationId xmlns:a16="http://schemas.microsoft.com/office/drawing/2014/main" id="{F9FD5C11-3A09-061F-4E7D-A1893AEC4FED}"/>
              </a:ext>
            </a:extLst>
          </p:cNvPr>
          <p:cNvSpPr>
            <a:spLocks noGrp="1"/>
          </p:cNvSpPr>
          <p:nvPr>
            <p:ph type="sldNum" sz="quarter" idx="10"/>
          </p:nvPr>
        </p:nvSpPr>
        <p:spPr/>
        <p:txBody>
          <a:bodyPr/>
          <a:lstStyle/>
          <a:p>
            <a:fld id="{BC97076A-FE38-4902-A3BD-70DA550777B1}" type="slidenum">
              <a:rPr lang="ja-JP" altLang="en-US" smtClean="0"/>
              <a:pPr/>
              <a:t>48</a:t>
            </a:fld>
            <a:endParaRPr lang="ja-JP" altLang="en-US"/>
          </a:p>
        </p:txBody>
      </p:sp>
    </p:spTree>
    <p:extLst>
      <p:ext uri="{BB962C8B-B14F-4D97-AF65-F5344CB8AC3E}">
        <p14:creationId xmlns:p14="http://schemas.microsoft.com/office/powerpoint/2010/main" val="286491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コンテンツ プレースホルダー 4">
            <a:extLst>
              <a:ext uri="{FF2B5EF4-FFF2-40B4-BE49-F238E27FC236}">
                <a16:creationId xmlns:a16="http://schemas.microsoft.com/office/drawing/2014/main" id="{DD1902DD-C8DE-0A40-ADBB-446F741D2E94}"/>
              </a:ext>
            </a:extLst>
          </p:cNvPr>
          <p:cNvSpPr txBox="1">
            <a:spLocks/>
          </p:cNvSpPr>
          <p:nvPr/>
        </p:nvSpPr>
        <p:spPr>
          <a:xfrm>
            <a:off x="603676" y="1106411"/>
            <a:ext cx="8497576" cy="785019"/>
          </a:xfrm>
          <a:prstGeom prst="rect">
            <a:avLst/>
          </a:prstGeom>
        </p:spPr>
        <p:txBody>
          <a:bodyPr>
            <a:noAutofit/>
          </a:bodyPr>
          <a:lstStyle>
            <a:lvl1pPr marL="360000" indent="-288000" algn="l" defTabSz="914400" rtl="0" eaLnBrk="1" latinLnBrk="0" hangingPunct="1">
              <a:lnSpc>
                <a:spcPct val="130000"/>
              </a:lnSpc>
              <a:spcBef>
                <a:spcPts val="1400"/>
              </a:spcBef>
              <a:buClr>
                <a:schemeClr val="tx2"/>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tx2"/>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tx2"/>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tx2"/>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tx2"/>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72000" indent="0">
              <a:lnSpc>
                <a:spcPts val="2620"/>
              </a:lnSpc>
              <a:buNone/>
            </a:pPr>
            <a:r>
              <a:rPr lang="ja-JP" altLang="en-US" sz="1600" b="1" dirty="0">
                <a:latin typeface="Arial" panose="020B0604020202020204" pitchFamily="34" charset="0"/>
                <a:ea typeface="Yu Gothic" panose="020B0400000000000000" pitchFamily="34" charset="-128"/>
                <a:cs typeface="Arial" panose="020B0604020202020204" pitchFamily="34" charset="0"/>
              </a:rPr>
              <a:t>説明会では、下記の順で進行すると</a:t>
            </a:r>
            <a:r>
              <a:rPr lang="en-US" altLang="ja-JP" sz="16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600" b="1" dirty="0">
                <a:latin typeface="Arial" panose="020B0604020202020204" pitchFamily="34" charset="0"/>
                <a:ea typeface="Yu Gothic" panose="020B0400000000000000" pitchFamily="34" charset="-128"/>
                <a:cs typeface="Arial" panose="020B0604020202020204" pitchFamily="34" charset="0"/>
              </a:rPr>
              <a:t>のご利用イメージがしやすくなります。</a:t>
            </a:r>
            <a:br>
              <a:rPr lang="en-US" altLang="ja-JP" sz="1600" b="1" dirty="0">
                <a:latin typeface="Arial" panose="020B0604020202020204" pitchFamily="34" charset="0"/>
                <a:ea typeface="Yu Gothic" panose="020B0400000000000000" pitchFamily="34" charset="-128"/>
                <a:cs typeface="Arial" panose="020B0604020202020204" pitchFamily="34" charset="0"/>
              </a:rPr>
            </a:br>
            <a:r>
              <a:rPr lang="ja-JP" altLang="en-US" sz="1600" b="1" dirty="0">
                <a:latin typeface="Arial" panose="020B0604020202020204" pitchFamily="34" charset="0"/>
                <a:ea typeface="Yu Gothic" panose="020B0400000000000000" pitchFamily="34" charset="-128"/>
                <a:cs typeface="Arial" panose="020B0604020202020204" pitchFamily="34" charset="0"/>
              </a:rPr>
              <a:t>各項目の所要時間は目安ですので、適宜ご調整頂いて問題ありません。</a:t>
            </a:r>
            <a:endParaRPr lang="en-US" altLang="ja-JP" sz="1600" b="1" dirty="0">
              <a:latin typeface="Arial" panose="020B0604020202020204" pitchFamily="34" charset="0"/>
              <a:ea typeface="Yu Gothic" panose="020B0400000000000000" pitchFamily="34" charset="-128"/>
              <a:cs typeface="Arial" panose="020B0604020202020204" pitchFamily="34" charset="0"/>
            </a:endParaRPr>
          </a:p>
        </p:txBody>
      </p:sp>
      <p:sp>
        <p:nvSpPr>
          <p:cNvPr id="19" name="タイトル 18">
            <a:extLst>
              <a:ext uri="{FF2B5EF4-FFF2-40B4-BE49-F238E27FC236}">
                <a16:creationId xmlns:a16="http://schemas.microsoft.com/office/drawing/2014/main" id="{60741CCA-3CC8-9243-A085-1FC10BDF73C5}"/>
              </a:ext>
            </a:extLst>
          </p:cNvPr>
          <p:cNvSpPr>
            <a:spLocks noGrp="1"/>
          </p:cNvSpPr>
          <p:nvPr>
            <p:ph type="title"/>
          </p:nvPr>
        </p:nvSpPr>
        <p:spPr/>
        <p:txBody>
          <a:bodyPr/>
          <a:lstStyle/>
          <a:p>
            <a:r>
              <a:rPr lang="ja-JP" altLang="en-US" dirty="0">
                <a:solidFill>
                  <a:schemeClr val="tx1"/>
                </a:solidFill>
                <a:latin typeface="Arial" panose="020B0604020202020204" pitchFamily="34" charset="0"/>
                <a:cs typeface="Arial" panose="020B0604020202020204" pitchFamily="34" charset="0"/>
              </a:rPr>
              <a:t>説明会の流れ</a:t>
            </a:r>
            <a:endParaRPr kumimoji="1" lang="ja-JP" altLang="en-US" dirty="0">
              <a:solidFill>
                <a:schemeClr val="tx1"/>
              </a:solidFill>
              <a:latin typeface="Arial" panose="020B0604020202020204" pitchFamily="34" charset="0"/>
              <a:cs typeface="Arial" panose="020B0604020202020204" pitchFamily="34" charset="0"/>
            </a:endParaRPr>
          </a:p>
        </p:txBody>
      </p:sp>
      <p:grpSp>
        <p:nvGrpSpPr>
          <p:cNvPr id="44" name="グループ化 43">
            <a:extLst>
              <a:ext uri="{FF2B5EF4-FFF2-40B4-BE49-F238E27FC236}">
                <a16:creationId xmlns:a16="http://schemas.microsoft.com/office/drawing/2014/main" id="{4A154E8A-046F-1C82-3715-0E18019A7D09}"/>
              </a:ext>
            </a:extLst>
          </p:cNvPr>
          <p:cNvGrpSpPr/>
          <p:nvPr/>
        </p:nvGrpSpPr>
        <p:grpSpPr>
          <a:xfrm>
            <a:off x="440267" y="2398463"/>
            <a:ext cx="10918751" cy="3827496"/>
            <a:chOff x="440267" y="2398463"/>
            <a:chExt cx="10918751" cy="3827496"/>
          </a:xfrm>
        </p:grpSpPr>
        <p:sp>
          <p:nvSpPr>
            <p:cNvPr id="2" name="円/楕円 1">
              <a:extLst>
                <a:ext uri="{FF2B5EF4-FFF2-40B4-BE49-F238E27FC236}">
                  <a16:creationId xmlns:a16="http://schemas.microsoft.com/office/drawing/2014/main" id="{EF2F6AB6-D8C2-8F4C-AFAA-E7FADC1F412A}"/>
                </a:ext>
              </a:extLst>
            </p:cNvPr>
            <p:cNvSpPr>
              <a:spLocks noChangeAspect="1"/>
            </p:cNvSpPr>
            <p:nvPr/>
          </p:nvSpPr>
          <p:spPr>
            <a:xfrm>
              <a:off x="851419" y="2416851"/>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28" name="グループ化 27">
              <a:extLst>
                <a:ext uri="{FF2B5EF4-FFF2-40B4-BE49-F238E27FC236}">
                  <a16:creationId xmlns:a16="http://schemas.microsoft.com/office/drawing/2014/main" id="{D4433C82-C8A6-4CA4-01AE-55C6D1ABDF66}"/>
                </a:ext>
              </a:extLst>
            </p:cNvPr>
            <p:cNvGrpSpPr/>
            <p:nvPr/>
          </p:nvGrpSpPr>
          <p:grpSpPr>
            <a:xfrm>
              <a:off x="1423777" y="2918085"/>
              <a:ext cx="1159292" cy="1176638"/>
              <a:chOff x="1423777" y="2918085"/>
              <a:chExt cx="1159292" cy="1176638"/>
            </a:xfrm>
          </p:grpSpPr>
          <p:grpSp>
            <p:nvGrpSpPr>
              <p:cNvPr id="27" name="グループ化 26">
                <a:extLst>
                  <a:ext uri="{FF2B5EF4-FFF2-40B4-BE49-F238E27FC236}">
                    <a16:creationId xmlns:a16="http://schemas.microsoft.com/office/drawing/2014/main" id="{3B01E273-C8B2-E6BC-41B6-418C7CDFC7B1}"/>
                  </a:ext>
                </a:extLst>
              </p:cNvPr>
              <p:cNvGrpSpPr/>
              <p:nvPr/>
            </p:nvGrpSpPr>
            <p:grpSpPr>
              <a:xfrm>
                <a:off x="1423777" y="3443506"/>
                <a:ext cx="1159292" cy="651217"/>
                <a:chOff x="1423777" y="3381409"/>
                <a:chExt cx="1159292" cy="651217"/>
              </a:xfrm>
            </p:grpSpPr>
            <p:sp>
              <p:nvSpPr>
                <p:cNvPr id="3" name="正方形/長方形 2">
                  <a:extLst>
                    <a:ext uri="{FF2B5EF4-FFF2-40B4-BE49-F238E27FC236}">
                      <a16:creationId xmlns:a16="http://schemas.microsoft.com/office/drawing/2014/main" id="{8593C913-9C25-6743-9085-9CB1C5EAEB93}"/>
                    </a:ext>
                  </a:extLst>
                </p:cNvPr>
                <p:cNvSpPr/>
                <p:nvPr/>
              </p:nvSpPr>
              <p:spPr>
                <a:xfrm>
                  <a:off x="1423777" y="3381409"/>
                  <a:ext cx="1159292" cy="369332"/>
                </a:xfrm>
                <a:prstGeom prst="rect">
                  <a:avLst/>
                </a:prstGeom>
              </p:spPr>
              <p:txBody>
                <a:bodyPr wrap="none">
                  <a:spAutoFit/>
                </a:bodyPr>
                <a:lstStyle/>
                <a:p>
                  <a:pPr algn="ctr"/>
                  <a:r>
                    <a:rPr lang="ja-JP" altLang="en-US"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rPr>
                    <a:t>名刺管理</a:t>
                  </a:r>
                  <a:endParaRPr lang="ja-JP" altLang="en-US" spc="100" dirty="0">
                    <a:solidFill>
                      <a:schemeClr val="accent1"/>
                    </a:solidFill>
                    <a:latin typeface="Arial" panose="020B0604020202020204" pitchFamily="34" charset="0"/>
                    <a:cs typeface="Arial" panose="020B0604020202020204" pitchFamily="34" charset="0"/>
                  </a:endParaRPr>
                </a:p>
              </p:txBody>
            </p:sp>
            <p:sp>
              <p:nvSpPr>
                <p:cNvPr id="4" name="正方形/長方形 3">
                  <a:extLst>
                    <a:ext uri="{FF2B5EF4-FFF2-40B4-BE49-F238E27FC236}">
                      <a16:creationId xmlns:a16="http://schemas.microsoft.com/office/drawing/2014/main" id="{17311BBF-B7C5-064B-A5B7-9BCD70EFE91C}"/>
                    </a:ext>
                  </a:extLst>
                </p:cNvPr>
                <p:cNvSpPr/>
                <p:nvPr/>
              </p:nvSpPr>
              <p:spPr>
                <a:xfrm>
                  <a:off x="1502321" y="3724849"/>
                  <a:ext cx="1002197" cy="307777"/>
                </a:xfrm>
                <a:prstGeom prst="rect">
                  <a:avLst/>
                </a:prstGeom>
              </p:spPr>
              <p:txBody>
                <a:bodyPr wrap="none">
                  <a:spAutoFit/>
                </a:bodyPr>
                <a:lstStyle/>
                <a:p>
                  <a:pPr algn="ct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3</a:t>
                  </a: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dirty="0">
                    <a:latin typeface="Arial" panose="020B0604020202020204" pitchFamily="34" charset="0"/>
                    <a:cs typeface="Arial" panose="020B0604020202020204" pitchFamily="34" charset="0"/>
                  </a:endParaRPr>
                </a:p>
              </p:txBody>
            </p:sp>
          </p:grpSp>
          <p:grpSp>
            <p:nvGrpSpPr>
              <p:cNvPr id="21" name="グループ化 20">
                <a:extLst>
                  <a:ext uri="{FF2B5EF4-FFF2-40B4-BE49-F238E27FC236}">
                    <a16:creationId xmlns:a16="http://schemas.microsoft.com/office/drawing/2014/main" id="{22CBD080-BF78-D7EC-A3BE-CF0E751F2CBA}"/>
                  </a:ext>
                </a:extLst>
              </p:cNvPr>
              <p:cNvGrpSpPr/>
              <p:nvPr/>
            </p:nvGrpSpPr>
            <p:grpSpPr>
              <a:xfrm>
                <a:off x="1782846" y="2918085"/>
                <a:ext cx="441146" cy="390569"/>
                <a:chOff x="1782846" y="2711740"/>
                <a:chExt cx="441146" cy="390569"/>
              </a:xfrm>
            </p:grpSpPr>
            <p:sp>
              <p:nvSpPr>
                <p:cNvPr id="14" name="正方形/長方形 13">
                  <a:extLst>
                    <a:ext uri="{FF2B5EF4-FFF2-40B4-BE49-F238E27FC236}">
                      <a16:creationId xmlns:a16="http://schemas.microsoft.com/office/drawing/2014/main" id="{6995B6B1-B5A8-1241-818A-77C290F0CC93}"/>
                    </a:ext>
                  </a:extLst>
                </p:cNvPr>
                <p:cNvSpPr/>
                <p:nvPr/>
              </p:nvSpPr>
              <p:spPr>
                <a:xfrm>
                  <a:off x="1782846" y="2711740"/>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01</a:t>
                  </a:r>
                  <a:endParaRPr lang="ja-JP" altLang="en-US">
                    <a:latin typeface="Arial" panose="020B0604020202020204" pitchFamily="34" charset="0"/>
                    <a:cs typeface="Arial" panose="020B0604020202020204" pitchFamily="34" charset="0"/>
                  </a:endParaRPr>
                </a:p>
              </p:txBody>
            </p:sp>
            <p:cxnSp>
              <p:nvCxnSpPr>
                <p:cNvPr id="22" name="直線コネクタ 21">
                  <a:extLst>
                    <a:ext uri="{FF2B5EF4-FFF2-40B4-BE49-F238E27FC236}">
                      <a16:creationId xmlns:a16="http://schemas.microsoft.com/office/drawing/2014/main" id="{11577223-12C9-FD4E-8ACE-B6ECB9D00086}"/>
                    </a:ext>
                  </a:extLst>
                </p:cNvPr>
                <p:cNvCxnSpPr>
                  <a:cxnSpLocks/>
                </p:cNvCxnSpPr>
                <p:nvPr/>
              </p:nvCxnSpPr>
              <p:spPr>
                <a:xfrm>
                  <a:off x="1909134" y="3102309"/>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5" name="円/楕円 4">
              <a:extLst>
                <a:ext uri="{FF2B5EF4-FFF2-40B4-BE49-F238E27FC236}">
                  <a16:creationId xmlns:a16="http://schemas.microsoft.com/office/drawing/2014/main" id="{5BC2AE7B-BE32-2740-9C72-9392DB472265}"/>
                </a:ext>
              </a:extLst>
            </p:cNvPr>
            <p:cNvSpPr>
              <a:spLocks noChangeAspect="1"/>
            </p:cNvSpPr>
            <p:nvPr/>
          </p:nvSpPr>
          <p:spPr>
            <a:xfrm>
              <a:off x="2902319" y="3896430"/>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36" name="グループ化 35">
              <a:extLst>
                <a:ext uri="{FF2B5EF4-FFF2-40B4-BE49-F238E27FC236}">
                  <a16:creationId xmlns:a16="http://schemas.microsoft.com/office/drawing/2014/main" id="{C84D0D7E-8DCB-EE42-363D-BDC5E10CD8B3}"/>
                </a:ext>
              </a:extLst>
            </p:cNvPr>
            <p:cNvGrpSpPr/>
            <p:nvPr/>
          </p:nvGrpSpPr>
          <p:grpSpPr>
            <a:xfrm>
              <a:off x="2976626" y="4959057"/>
              <a:ext cx="2133918" cy="694767"/>
              <a:chOff x="2987362" y="4860988"/>
              <a:chExt cx="2133918" cy="694767"/>
            </a:xfrm>
          </p:grpSpPr>
          <p:sp>
            <p:nvSpPr>
              <p:cNvPr id="6" name="正方形/長方形 5">
                <a:extLst>
                  <a:ext uri="{FF2B5EF4-FFF2-40B4-BE49-F238E27FC236}">
                    <a16:creationId xmlns:a16="http://schemas.microsoft.com/office/drawing/2014/main" id="{38772DEF-A4DF-3F43-9BA7-8B2347523718}"/>
                  </a:ext>
                </a:extLst>
              </p:cNvPr>
              <p:cNvSpPr/>
              <p:nvPr/>
            </p:nvSpPr>
            <p:spPr>
              <a:xfrm>
                <a:off x="2987362" y="4860988"/>
                <a:ext cx="2133918" cy="369332"/>
              </a:xfrm>
              <a:prstGeom prst="rect">
                <a:avLst/>
              </a:prstGeom>
            </p:spPr>
            <p:txBody>
              <a:bodyPr wrap="none">
                <a:spAutoFit/>
              </a:bodyPr>
              <a:lstStyle/>
              <a:p>
                <a:pPr algn="ctr"/>
                <a:r>
                  <a:rPr lang="ja-JP" altLang="en-US"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rPr>
                  <a:t>企業データベース</a:t>
                </a:r>
                <a:endParaRPr lang="ja-JP" altLang="en-US" spc="100" dirty="0">
                  <a:solidFill>
                    <a:schemeClr val="accent1"/>
                  </a:solidFill>
                  <a:latin typeface="Arial" panose="020B0604020202020204" pitchFamily="34" charset="0"/>
                  <a:cs typeface="Arial" panose="020B0604020202020204" pitchFamily="34" charset="0"/>
                </a:endParaRPr>
              </a:p>
            </p:txBody>
          </p:sp>
          <p:sp>
            <p:nvSpPr>
              <p:cNvPr id="7" name="正方形/長方形 6">
                <a:extLst>
                  <a:ext uri="{FF2B5EF4-FFF2-40B4-BE49-F238E27FC236}">
                    <a16:creationId xmlns:a16="http://schemas.microsoft.com/office/drawing/2014/main" id="{8B2F9ED7-A11A-6744-815F-BE7D3374F164}"/>
                  </a:ext>
                </a:extLst>
              </p:cNvPr>
              <p:cNvSpPr/>
              <p:nvPr/>
            </p:nvSpPr>
            <p:spPr>
              <a:xfrm>
                <a:off x="3553221" y="5247978"/>
                <a:ext cx="1002197" cy="307777"/>
              </a:xfrm>
              <a:prstGeom prst="rect">
                <a:avLst/>
              </a:prstGeom>
            </p:spPr>
            <p:txBody>
              <a:bodyPr wrap="none">
                <a:spAutoFit/>
              </a:bodyPr>
              <a:lstStyle/>
              <a:p>
                <a:pPr algn="ct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5</a:t>
                </a: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dirty="0">
                  <a:latin typeface="Arial" panose="020B0604020202020204" pitchFamily="34" charset="0"/>
                  <a:cs typeface="Arial" panose="020B0604020202020204" pitchFamily="34" charset="0"/>
                </a:endParaRPr>
              </a:p>
            </p:txBody>
          </p:sp>
        </p:grpSp>
        <p:grpSp>
          <p:nvGrpSpPr>
            <p:cNvPr id="35" name="グループ化 34">
              <a:extLst>
                <a:ext uri="{FF2B5EF4-FFF2-40B4-BE49-F238E27FC236}">
                  <a16:creationId xmlns:a16="http://schemas.microsoft.com/office/drawing/2014/main" id="{774B6961-8BAD-8C2F-9872-A2DB8451CC59}"/>
                </a:ext>
              </a:extLst>
            </p:cNvPr>
            <p:cNvGrpSpPr/>
            <p:nvPr/>
          </p:nvGrpSpPr>
          <p:grpSpPr>
            <a:xfrm>
              <a:off x="3823010" y="4398904"/>
              <a:ext cx="441146" cy="390569"/>
              <a:chOff x="3833746" y="4191319"/>
              <a:chExt cx="441146" cy="390569"/>
            </a:xfrm>
          </p:grpSpPr>
          <p:sp>
            <p:nvSpPr>
              <p:cNvPr id="15" name="正方形/長方形 14">
                <a:extLst>
                  <a:ext uri="{FF2B5EF4-FFF2-40B4-BE49-F238E27FC236}">
                    <a16:creationId xmlns:a16="http://schemas.microsoft.com/office/drawing/2014/main" id="{2D1350C6-80AE-7940-BFDB-F322B481E59E}"/>
                  </a:ext>
                </a:extLst>
              </p:cNvPr>
              <p:cNvSpPr/>
              <p:nvPr/>
            </p:nvSpPr>
            <p:spPr>
              <a:xfrm>
                <a:off x="3833746" y="4191319"/>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02</a:t>
                </a:r>
                <a:endParaRPr lang="ja-JP" altLang="en-US">
                  <a:latin typeface="Arial" panose="020B0604020202020204" pitchFamily="34" charset="0"/>
                  <a:cs typeface="Arial" panose="020B0604020202020204" pitchFamily="34" charset="0"/>
                </a:endParaRPr>
              </a:p>
            </p:txBody>
          </p:sp>
          <p:cxnSp>
            <p:nvCxnSpPr>
              <p:cNvPr id="23" name="直線コネクタ 22">
                <a:extLst>
                  <a:ext uri="{FF2B5EF4-FFF2-40B4-BE49-F238E27FC236}">
                    <a16:creationId xmlns:a16="http://schemas.microsoft.com/office/drawing/2014/main" id="{1D4F7396-5482-E94E-94BF-9CF8DB3581D3}"/>
                  </a:ext>
                </a:extLst>
              </p:cNvPr>
              <p:cNvCxnSpPr>
                <a:cxnSpLocks/>
              </p:cNvCxnSpPr>
              <p:nvPr/>
            </p:nvCxnSpPr>
            <p:spPr>
              <a:xfrm>
                <a:off x="3960034" y="4581888"/>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1" name="円/楕円 30">
              <a:extLst>
                <a:ext uri="{FF2B5EF4-FFF2-40B4-BE49-F238E27FC236}">
                  <a16:creationId xmlns:a16="http://schemas.microsoft.com/office/drawing/2014/main" id="{03F00BDB-69BD-FA45-9A09-1DFF8DDD6CC8}"/>
                </a:ext>
              </a:extLst>
            </p:cNvPr>
            <p:cNvSpPr>
              <a:spLocks noChangeAspect="1"/>
            </p:cNvSpPr>
            <p:nvPr/>
          </p:nvSpPr>
          <p:spPr>
            <a:xfrm>
              <a:off x="4953219" y="2398463"/>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38" name="グループ化 37">
              <a:extLst>
                <a:ext uri="{FF2B5EF4-FFF2-40B4-BE49-F238E27FC236}">
                  <a16:creationId xmlns:a16="http://schemas.microsoft.com/office/drawing/2014/main" id="{FCD18A1D-FB83-DDCA-C616-CF721557280C}"/>
                </a:ext>
              </a:extLst>
            </p:cNvPr>
            <p:cNvGrpSpPr/>
            <p:nvPr/>
          </p:nvGrpSpPr>
          <p:grpSpPr>
            <a:xfrm>
              <a:off x="4954907" y="3377422"/>
              <a:ext cx="2300630" cy="651080"/>
              <a:chOff x="4954907" y="3381546"/>
              <a:chExt cx="2300630" cy="651080"/>
            </a:xfrm>
          </p:grpSpPr>
          <p:sp>
            <p:nvSpPr>
              <p:cNvPr id="9" name="正方形/長方形 8">
                <a:extLst>
                  <a:ext uri="{FF2B5EF4-FFF2-40B4-BE49-F238E27FC236}">
                    <a16:creationId xmlns:a16="http://schemas.microsoft.com/office/drawing/2014/main" id="{3B4A2A50-7B7E-B141-B3C5-182EA3F236C6}"/>
                  </a:ext>
                </a:extLst>
              </p:cNvPr>
              <p:cNvSpPr/>
              <p:nvPr/>
            </p:nvSpPr>
            <p:spPr>
              <a:xfrm>
                <a:off x="4954907" y="3381546"/>
                <a:ext cx="2300630" cy="369332"/>
              </a:xfrm>
              <a:prstGeom prst="rect">
                <a:avLst/>
              </a:prstGeom>
            </p:spPr>
            <p:txBody>
              <a:bodyPr wrap="none">
                <a:spAutoFit/>
              </a:bodyPr>
              <a:lstStyle/>
              <a:p>
                <a:pPr algn="ctr"/>
                <a:r>
                  <a:rPr lang="ja-JP" altLang="en-US" b="1" spc="-150" dirty="0">
                    <a:solidFill>
                      <a:schemeClr val="accent1"/>
                    </a:solidFill>
                    <a:latin typeface="Arial" panose="020B0604020202020204" pitchFamily="34" charset="0"/>
                    <a:ea typeface="游ゴシック" panose="020B0400000000000000" pitchFamily="50" charset="-128"/>
                    <a:cs typeface="Arial" panose="020B0604020202020204" pitchFamily="34" charset="0"/>
                  </a:rPr>
                  <a:t>スマートフォンアプリ</a:t>
                </a:r>
                <a:endParaRPr lang="ja-JP" altLang="en-US" spc="-150" dirty="0">
                  <a:solidFill>
                    <a:schemeClr val="accent1"/>
                  </a:solidFill>
                  <a:latin typeface="Arial" panose="020B0604020202020204" pitchFamily="34" charset="0"/>
                  <a:cs typeface="Arial" panose="020B0604020202020204" pitchFamily="34" charset="0"/>
                </a:endParaRPr>
              </a:p>
            </p:txBody>
          </p:sp>
          <p:sp>
            <p:nvSpPr>
              <p:cNvPr id="10" name="正方形/長方形 9">
                <a:extLst>
                  <a:ext uri="{FF2B5EF4-FFF2-40B4-BE49-F238E27FC236}">
                    <a16:creationId xmlns:a16="http://schemas.microsoft.com/office/drawing/2014/main" id="{845FC04D-A111-254A-9FED-D0FAD1509797}"/>
                  </a:ext>
                </a:extLst>
              </p:cNvPr>
              <p:cNvSpPr/>
              <p:nvPr/>
            </p:nvSpPr>
            <p:spPr>
              <a:xfrm>
                <a:off x="5604121" y="3724849"/>
                <a:ext cx="1002197" cy="307777"/>
              </a:xfrm>
              <a:prstGeom prst="rect">
                <a:avLst/>
              </a:prstGeom>
            </p:spPr>
            <p:txBody>
              <a:bodyPr wrap="none">
                <a:spAutoFit/>
              </a:bodyPr>
              <a:lstStyle/>
              <a:p>
                <a:pPr algn="ct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5</a:t>
                </a: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dirty="0">
                  <a:latin typeface="Arial" panose="020B0604020202020204" pitchFamily="34" charset="0"/>
                  <a:cs typeface="Arial" panose="020B0604020202020204" pitchFamily="34" charset="0"/>
                </a:endParaRPr>
              </a:p>
            </p:txBody>
          </p:sp>
        </p:grpSp>
        <p:grpSp>
          <p:nvGrpSpPr>
            <p:cNvPr id="37" name="グループ化 36">
              <a:extLst>
                <a:ext uri="{FF2B5EF4-FFF2-40B4-BE49-F238E27FC236}">
                  <a16:creationId xmlns:a16="http://schemas.microsoft.com/office/drawing/2014/main" id="{315FABA2-3DA7-D1AB-3FEF-8A28F93C4476}"/>
                </a:ext>
              </a:extLst>
            </p:cNvPr>
            <p:cNvGrpSpPr/>
            <p:nvPr/>
          </p:nvGrpSpPr>
          <p:grpSpPr>
            <a:xfrm>
              <a:off x="5884646" y="2870389"/>
              <a:ext cx="441146" cy="390569"/>
              <a:chOff x="5884646" y="2711877"/>
              <a:chExt cx="441146" cy="390569"/>
            </a:xfrm>
          </p:grpSpPr>
          <p:sp>
            <p:nvSpPr>
              <p:cNvPr id="16" name="正方形/長方形 15">
                <a:extLst>
                  <a:ext uri="{FF2B5EF4-FFF2-40B4-BE49-F238E27FC236}">
                    <a16:creationId xmlns:a16="http://schemas.microsoft.com/office/drawing/2014/main" id="{A2895992-17B7-1245-9925-E09EDC931FFA}"/>
                  </a:ext>
                </a:extLst>
              </p:cNvPr>
              <p:cNvSpPr/>
              <p:nvPr/>
            </p:nvSpPr>
            <p:spPr>
              <a:xfrm>
                <a:off x="5884646" y="2711877"/>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03</a:t>
                </a:r>
                <a:endParaRPr lang="ja-JP" altLang="en-US">
                  <a:latin typeface="Arial" panose="020B0604020202020204" pitchFamily="34" charset="0"/>
                  <a:cs typeface="Arial" panose="020B0604020202020204" pitchFamily="34" charset="0"/>
                </a:endParaRPr>
              </a:p>
            </p:txBody>
          </p:sp>
          <p:cxnSp>
            <p:nvCxnSpPr>
              <p:cNvPr id="24" name="直線コネクタ 23">
                <a:extLst>
                  <a:ext uri="{FF2B5EF4-FFF2-40B4-BE49-F238E27FC236}">
                    <a16:creationId xmlns:a16="http://schemas.microsoft.com/office/drawing/2014/main" id="{7279959F-88CF-BC44-BD42-88A15133C967}"/>
                  </a:ext>
                </a:extLst>
              </p:cNvPr>
              <p:cNvCxnSpPr>
                <a:cxnSpLocks/>
              </p:cNvCxnSpPr>
              <p:nvPr/>
            </p:nvCxnSpPr>
            <p:spPr>
              <a:xfrm>
                <a:off x="6010934" y="3102446"/>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32" name="円/楕円 31">
              <a:extLst>
                <a:ext uri="{FF2B5EF4-FFF2-40B4-BE49-F238E27FC236}">
                  <a16:creationId xmlns:a16="http://schemas.microsoft.com/office/drawing/2014/main" id="{2546B0BD-BAAA-774F-836D-D4A380294DCE}"/>
                </a:ext>
              </a:extLst>
            </p:cNvPr>
            <p:cNvSpPr>
              <a:spLocks noChangeAspect="1"/>
            </p:cNvSpPr>
            <p:nvPr/>
          </p:nvSpPr>
          <p:spPr>
            <a:xfrm>
              <a:off x="9055018" y="2412863"/>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43" name="グループ化 42">
              <a:extLst>
                <a:ext uri="{FF2B5EF4-FFF2-40B4-BE49-F238E27FC236}">
                  <a16:creationId xmlns:a16="http://schemas.microsoft.com/office/drawing/2014/main" id="{5CF3C425-8878-1882-1C70-F01CD81626A4}"/>
                </a:ext>
              </a:extLst>
            </p:cNvPr>
            <p:cNvGrpSpPr/>
            <p:nvPr/>
          </p:nvGrpSpPr>
          <p:grpSpPr>
            <a:xfrm>
              <a:off x="9627372" y="2918085"/>
              <a:ext cx="1159293" cy="1209987"/>
              <a:chOff x="9627372" y="2858527"/>
              <a:chExt cx="1159293" cy="1209987"/>
            </a:xfrm>
          </p:grpSpPr>
          <p:grpSp>
            <p:nvGrpSpPr>
              <p:cNvPr id="42" name="グループ化 41">
                <a:extLst>
                  <a:ext uri="{FF2B5EF4-FFF2-40B4-BE49-F238E27FC236}">
                    <a16:creationId xmlns:a16="http://schemas.microsoft.com/office/drawing/2014/main" id="{65B173A0-B73C-7F04-06E1-FAB7BBEE963F}"/>
                  </a:ext>
                </a:extLst>
              </p:cNvPr>
              <p:cNvGrpSpPr/>
              <p:nvPr/>
            </p:nvGrpSpPr>
            <p:grpSpPr>
              <a:xfrm>
                <a:off x="9627372" y="3377422"/>
                <a:ext cx="1159293" cy="691092"/>
                <a:chOff x="9627372" y="3377422"/>
                <a:chExt cx="1159293" cy="691092"/>
              </a:xfrm>
            </p:grpSpPr>
            <p:sp>
              <p:nvSpPr>
                <p:cNvPr id="12" name="正方形/長方形 11">
                  <a:extLst>
                    <a:ext uri="{FF2B5EF4-FFF2-40B4-BE49-F238E27FC236}">
                      <a16:creationId xmlns:a16="http://schemas.microsoft.com/office/drawing/2014/main" id="{6D832535-C154-1546-84EE-C452B447F40D}"/>
                    </a:ext>
                  </a:extLst>
                </p:cNvPr>
                <p:cNvSpPr/>
                <p:nvPr/>
              </p:nvSpPr>
              <p:spPr>
                <a:xfrm>
                  <a:off x="9627372" y="3377422"/>
                  <a:ext cx="1159293" cy="369332"/>
                </a:xfrm>
                <a:prstGeom prst="rect">
                  <a:avLst/>
                </a:prstGeom>
              </p:spPr>
              <p:txBody>
                <a:bodyPr wrap="none">
                  <a:spAutoFit/>
                </a:bodyPr>
                <a:lstStyle/>
                <a:p>
                  <a:pPr algn="ctr"/>
                  <a:r>
                    <a:rPr lang="ja-JP" altLang="en-US"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rPr>
                    <a:t>質疑応答</a:t>
                  </a:r>
                  <a:endParaRPr lang="ja-JP" altLang="en-US" spc="100" dirty="0">
                    <a:solidFill>
                      <a:schemeClr val="accent1"/>
                    </a:solidFill>
                    <a:latin typeface="Arial" panose="020B0604020202020204" pitchFamily="34" charset="0"/>
                    <a:cs typeface="Arial" panose="020B0604020202020204" pitchFamily="34" charset="0"/>
                  </a:endParaRPr>
                </a:p>
              </p:txBody>
            </p:sp>
            <p:sp>
              <p:nvSpPr>
                <p:cNvPr id="13" name="正方形/長方形 12">
                  <a:extLst>
                    <a:ext uri="{FF2B5EF4-FFF2-40B4-BE49-F238E27FC236}">
                      <a16:creationId xmlns:a16="http://schemas.microsoft.com/office/drawing/2014/main" id="{C8B2D997-F17C-484E-A8FD-BD12F96B95AB}"/>
                    </a:ext>
                  </a:extLst>
                </p:cNvPr>
                <p:cNvSpPr/>
                <p:nvPr/>
              </p:nvSpPr>
              <p:spPr>
                <a:xfrm>
                  <a:off x="9705920" y="3760737"/>
                  <a:ext cx="1002197" cy="307777"/>
                </a:xfrm>
                <a:prstGeom prst="rect">
                  <a:avLst/>
                </a:prstGeom>
              </p:spPr>
              <p:txBody>
                <a:bodyPr wrap="none">
                  <a:spAutoFit/>
                </a:bodyPr>
                <a:lstStyle/>
                <a:p>
                  <a:pPr algn="ctr"/>
                  <a:r>
                    <a:rPr lang="ja-JP" altLang="en-US" sz="1400" b="1">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3</a:t>
                  </a:r>
                  <a:r>
                    <a:rPr lang="ja-JP" altLang="en-US" sz="1400" b="1">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a:latin typeface="Arial" panose="020B0604020202020204" pitchFamily="34" charset="0"/>
                    <a:cs typeface="Arial" panose="020B0604020202020204" pitchFamily="34" charset="0"/>
                  </a:endParaRPr>
                </a:p>
              </p:txBody>
            </p:sp>
          </p:grpSp>
          <p:grpSp>
            <p:nvGrpSpPr>
              <p:cNvPr id="41" name="グループ化 40">
                <a:extLst>
                  <a:ext uri="{FF2B5EF4-FFF2-40B4-BE49-F238E27FC236}">
                    <a16:creationId xmlns:a16="http://schemas.microsoft.com/office/drawing/2014/main" id="{1B225F87-8900-9917-2226-0298B0DF6937}"/>
                  </a:ext>
                </a:extLst>
              </p:cNvPr>
              <p:cNvGrpSpPr/>
              <p:nvPr/>
            </p:nvGrpSpPr>
            <p:grpSpPr>
              <a:xfrm>
                <a:off x="9986445" y="2858527"/>
                <a:ext cx="441146" cy="390569"/>
                <a:chOff x="9986445" y="2707753"/>
                <a:chExt cx="441146" cy="390569"/>
              </a:xfrm>
            </p:grpSpPr>
            <p:sp>
              <p:nvSpPr>
                <p:cNvPr id="17" name="正方形/長方形 16">
                  <a:extLst>
                    <a:ext uri="{FF2B5EF4-FFF2-40B4-BE49-F238E27FC236}">
                      <a16:creationId xmlns:a16="http://schemas.microsoft.com/office/drawing/2014/main" id="{B774EF78-DE58-5F44-98BD-6A75A0F2EE3E}"/>
                    </a:ext>
                  </a:extLst>
                </p:cNvPr>
                <p:cNvSpPr/>
                <p:nvPr/>
              </p:nvSpPr>
              <p:spPr>
                <a:xfrm>
                  <a:off x="9986445" y="2707753"/>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05</a:t>
                  </a:r>
                  <a:endParaRPr lang="ja-JP" altLang="en-US">
                    <a:latin typeface="Arial" panose="020B0604020202020204" pitchFamily="34" charset="0"/>
                    <a:cs typeface="Arial" panose="020B0604020202020204" pitchFamily="34" charset="0"/>
                  </a:endParaRPr>
                </a:p>
              </p:txBody>
            </p:sp>
            <p:cxnSp>
              <p:nvCxnSpPr>
                <p:cNvPr id="25" name="直線コネクタ 24">
                  <a:extLst>
                    <a:ext uri="{FF2B5EF4-FFF2-40B4-BE49-F238E27FC236}">
                      <a16:creationId xmlns:a16="http://schemas.microsoft.com/office/drawing/2014/main" id="{48AC118D-7941-FE41-88E4-1F6E93DC30B1}"/>
                    </a:ext>
                  </a:extLst>
                </p:cNvPr>
                <p:cNvCxnSpPr>
                  <a:cxnSpLocks/>
                </p:cNvCxnSpPr>
                <p:nvPr/>
              </p:nvCxnSpPr>
              <p:spPr>
                <a:xfrm>
                  <a:off x="10112733" y="3098322"/>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26" name="円/楕円 25">
              <a:extLst>
                <a:ext uri="{FF2B5EF4-FFF2-40B4-BE49-F238E27FC236}">
                  <a16:creationId xmlns:a16="http://schemas.microsoft.com/office/drawing/2014/main" id="{AB82056B-65F0-A845-8E6F-090726B4D467}"/>
                </a:ext>
              </a:extLst>
            </p:cNvPr>
            <p:cNvSpPr>
              <a:spLocks noChangeAspect="1"/>
            </p:cNvSpPr>
            <p:nvPr/>
          </p:nvSpPr>
          <p:spPr>
            <a:xfrm>
              <a:off x="7004119" y="3921959"/>
              <a:ext cx="2304000" cy="2304000"/>
            </a:xfrm>
            <a:prstGeom prst="ellipse">
              <a:avLst/>
            </a:prstGeom>
            <a:solidFill>
              <a:schemeClr val="accent1">
                <a:lumMod val="60000"/>
                <a:lumOff val="40000"/>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grpSp>
          <p:nvGrpSpPr>
            <p:cNvPr id="40" name="グループ化 39">
              <a:extLst>
                <a:ext uri="{FF2B5EF4-FFF2-40B4-BE49-F238E27FC236}">
                  <a16:creationId xmlns:a16="http://schemas.microsoft.com/office/drawing/2014/main" id="{2C026E2E-38E3-4368-B6E7-7875E5F8707A}"/>
                </a:ext>
              </a:extLst>
            </p:cNvPr>
            <p:cNvGrpSpPr/>
            <p:nvPr/>
          </p:nvGrpSpPr>
          <p:grpSpPr>
            <a:xfrm>
              <a:off x="7210990" y="4984587"/>
              <a:ext cx="1890262" cy="669237"/>
              <a:chOff x="7210990" y="4886518"/>
              <a:chExt cx="1890262" cy="669237"/>
            </a:xfrm>
          </p:grpSpPr>
          <p:sp>
            <p:nvSpPr>
              <p:cNvPr id="29" name="正方形/長方形 28">
                <a:extLst>
                  <a:ext uri="{FF2B5EF4-FFF2-40B4-BE49-F238E27FC236}">
                    <a16:creationId xmlns:a16="http://schemas.microsoft.com/office/drawing/2014/main" id="{8F397887-6819-4949-B465-B2B28B2CE7BF}"/>
                  </a:ext>
                </a:extLst>
              </p:cNvPr>
              <p:cNvSpPr/>
              <p:nvPr/>
            </p:nvSpPr>
            <p:spPr>
              <a:xfrm>
                <a:off x="7210990" y="4886518"/>
                <a:ext cx="1890262" cy="369332"/>
              </a:xfrm>
              <a:prstGeom prst="rect">
                <a:avLst/>
              </a:prstGeom>
            </p:spPr>
            <p:txBody>
              <a:bodyPr wrap="none">
                <a:spAutoFit/>
              </a:bodyPr>
              <a:lstStyle/>
              <a:p>
                <a:pPr algn="ctr"/>
                <a:r>
                  <a:rPr lang="ja-JP" altLang="en-US"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rPr>
                  <a:t>接点の蓄積方法</a:t>
                </a:r>
                <a:endParaRPr lang="en-US" altLang="ja-JP" b="1" spc="100" dirty="0">
                  <a:solidFill>
                    <a:schemeClr val="accent1"/>
                  </a:solidFill>
                  <a:latin typeface="Arial" panose="020B0604020202020204" pitchFamily="34" charset="0"/>
                  <a:ea typeface="游ゴシック" panose="020B0400000000000000" pitchFamily="50" charset="-128"/>
                  <a:cs typeface="Arial" panose="020B0604020202020204" pitchFamily="34" charset="0"/>
                </a:endParaRPr>
              </a:p>
            </p:txBody>
          </p:sp>
          <p:sp>
            <p:nvSpPr>
              <p:cNvPr id="30" name="正方形/長方形 29">
                <a:extLst>
                  <a:ext uri="{FF2B5EF4-FFF2-40B4-BE49-F238E27FC236}">
                    <a16:creationId xmlns:a16="http://schemas.microsoft.com/office/drawing/2014/main" id="{07B417BD-EEBE-F340-B1D9-D06DB4544830}"/>
                  </a:ext>
                </a:extLst>
              </p:cNvPr>
              <p:cNvSpPr/>
              <p:nvPr/>
            </p:nvSpPr>
            <p:spPr>
              <a:xfrm>
                <a:off x="7655021" y="5247978"/>
                <a:ext cx="1002197" cy="307777"/>
              </a:xfrm>
              <a:prstGeom prst="rect">
                <a:avLst/>
              </a:prstGeom>
            </p:spPr>
            <p:txBody>
              <a:bodyPr wrap="none">
                <a:spAutoFit/>
              </a:bodyPr>
              <a:lstStyle/>
              <a:p>
                <a:pPr algn="ct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（約</a:t>
                </a:r>
                <a:r>
                  <a:rPr lang="en-US" altLang="ja-JP"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4</a:t>
                </a:r>
                <a:r>
                  <a:rPr lang="ja-JP" altLang="en-US" sz="1400"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分）</a:t>
                </a:r>
                <a:endParaRPr lang="ja-JP" altLang="en-US" sz="1400" dirty="0">
                  <a:latin typeface="Arial" panose="020B0604020202020204" pitchFamily="34" charset="0"/>
                  <a:cs typeface="Arial" panose="020B0604020202020204" pitchFamily="34" charset="0"/>
                </a:endParaRPr>
              </a:p>
            </p:txBody>
          </p:sp>
        </p:grpSp>
        <p:grpSp>
          <p:nvGrpSpPr>
            <p:cNvPr id="39" name="グループ化 38">
              <a:extLst>
                <a:ext uri="{FF2B5EF4-FFF2-40B4-BE49-F238E27FC236}">
                  <a16:creationId xmlns:a16="http://schemas.microsoft.com/office/drawing/2014/main" id="{C35281AA-E748-82FB-363A-82366E794EB7}"/>
                </a:ext>
              </a:extLst>
            </p:cNvPr>
            <p:cNvGrpSpPr/>
            <p:nvPr/>
          </p:nvGrpSpPr>
          <p:grpSpPr>
            <a:xfrm>
              <a:off x="7935546" y="4424363"/>
              <a:ext cx="441146" cy="390569"/>
              <a:chOff x="7935546" y="4216849"/>
              <a:chExt cx="441146" cy="390569"/>
            </a:xfrm>
          </p:grpSpPr>
          <p:sp>
            <p:nvSpPr>
              <p:cNvPr id="33" name="正方形/長方形 32">
                <a:extLst>
                  <a:ext uri="{FF2B5EF4-FFF2-40B4-BE49-F238E27FC236}">
                    <a16:creationId xmlns:a16="http://schemas.microsoft.com/office/drawing/2014/main" id="{5EAAEB9A-8B27-4A46-83CF-108325D14CCD}"/>
                  </a:ext>
                </a:extLst>
              </p:cNvPr>
              <p:cNvSpPr/>
              <p:nvPr/>
            </p:nvSpPr>
            <p:spPr>
              <a:xfrm>
                <a:off x="7935546" y="4216849"/>
                <a:ext cx="441146" cy="369332"/>
              </a:xfrm>
              <a:prstGeom prst="rect">
                <a:avLst/>
              </a:prstGeom>
            </p:spPr>
            <p:txBody>
              <a:bodyPr wrap="none">
                <a:spAutoFit/>
              </a:bodyPr>
              <a:lstStyle/>
              <a:p>
                <a:pPr algn="ctr"/>
                <a:r>
                  <a:rPr lang="en-US" altLang="ja-JP" b="1" dirty="0">
                    <a:solidFill>
                      <a:schemeClr val="accent1"/>
                    </a:solidFill>
                    <a:latin typeface="Arial" panose="020B0604020202020204" pitchFamily="34" charset="0"/>
                    <a:ea typeface="游ゴシック" panose="020B0400000000000000" pitchFamily="50" charset="-128"/>
                    <a:cs typeface="Arial" panose="020B0604020202020204" pitchFamily="34" charset="0"/>
                  </a:rPr>
                  <a:t>04</a:t>
                </a:r>
                <a:endParaRPr lang="ja-JP" altLang="en-US">
                  <a:latin typeface="Arial" panose="020B0604020202020204" pitchFamily="34" charset="0"/>
                  <a:cs typeface="Arial" panose="020B0604020202020204" pitchFamily="34" charset="0"/>
                </a:endParaRPr>
              </a:p>
            </p:txBody>
          </p:sp>
          <p:cxnSp>
            <p:nvCxnSpPr>
              <p:cNvPr id="34" name="直線コネクタ 33">
                <a:extLst>
                  <a:ext uri="{FF2B5EF4-FFF2-40B4-BE49-F238E27FC236}">
                    <a16:creationId xmlns:a16="http://schemas.microsoft.com/office/drawing/2014/main" id="{BDE2131E-BCE0-C646-80EE-E4709183B8A0}"/>
                  </a:ext>
                </a:extLst>
              </p:cNvPr>
              <p:cNvCxnSpPr>
                <a:cxnSpLocks/>
              </p:cNvCxnSpPr>
              <p:nvPr/>
            </p:nvCxnSpPr>
            <p:spPr>
              <a:xfrm>
                <a:off x="8061834" y="4607418"/>
                <a:ext cx="188571"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8" name="テキスト ボックス 7">
              <a:extLst>
                <a:ext uri="{FF2B5EF4-FFF2-40B4-BE49-F238E27FC236}">
                  <a16:creationId xmlns:a16="http://schemas.microsoft.com/office/drawing/2014/main" id="{4663F6B9-8786-49FC-2379-414F6F4D8C85}"/>
                </a:ext>
              </a:extLst>
            </p:cNvPr>
            <p:cNvSpPr txBox="1"/>
            <p:nvPr/>
          </p:nvSpPr>
          <p:spPr>
            <a:xfrm>
              <a:off x="440267" y="3102309"/>
              <a:ext cx="1330394" cy="522451"/>
            </a:xfrm>
            <a:prstGeom prst="rect">
              <a:avLst/>
            </a:prstGeom>
          </p:spPr>
          <p:txBody>
            <a:bodyPr vert="horz" wrap="square" lIns="91440" tIns="45720" rIns="91440" bIns="45720" rtlCol="0">
              <a:spAutoFit/>
            </a:bodyPr>
            <a:lstStyle/>
            <a:p>
              <a:pPr>
                <a:lnSpc>
                  <a:spcPct val="130000"/>
                </a:lnSpc>
                <a:spcBef>
                  <a:spcPts val="800"/>
                </a:spcBef>
              </a:pPr>
              <a:endParaRPr kumimoji="1" lang="ja-JP" altLang="en-US" sz="2400" b="1" dirty="0">
                <a:latin typeface="Arial" panose="020B0604020202020204" pitchFamily="34" charset="0"/>
                <a:cs typeface="Arial" panose="020B0604020202020204" pitchFamily="34" charset="0"/>
              </a:endParaRPr>
            </a:p>
          </p:txBody>
        </p:sp>
      </p:grpSp>
      <p:sp>
        <p:nvSpPr>
          <p:cNvPr id="20" name="スライド番号プレースホルダー 19">
            <a:extLst>
              <a:ext uri="{FF2B5EF4-FFF2-40B4-BE49-F238E27FC236}">
                <a16:creationId xmlns:a16="http://schemas.microsoft.com/office/drawing/2014/main" id="{D6854D0D-359E-843D-931E-D5F1432D14D7}"/>
              </a:ext>
            </a:extLst>
          </p:cNvPr>
          <p:cNvSpPr>
            <a:spLocks noGrp="1"/>
          </p:cNvSpPr>
          <p:nvPr>
            <p:ph type="sldNum" sz="quarter" idx="10"/>
          </p:nvPr>
        </p:nvSpPr>
        <p:spPr/>
        <p:txBody>
          <a:bodyPr/>
          <a:lstStyle/>
          <a:p>
            <a:fld id="{BC97076A-FE38-4902-A3BD-70DA550777B1}" type="slidenum">
              <a:rPr lang="ja-JP" altLang="en-US" smtClean="0"/>
              <a:pPr/>
              <a:t>4</a:t>
            </a:fld>
            <a:endParaRPr lang="ja-JP" altLang="en-US"/>
          </a:p>
        </p:txBody>
      </p:sp>
      <p:sp>
        <p:nvSpPr>
          <p:cNvPr id="11" name="テキスト ボックス 10">
            <a:extLst>
              <a:ext uri="{FF2B5EF4-FFF2-40B4-BE49-F238E27FC236}">
                <a16:creationId xmlns:a16="http://schemas.microsoft.com/office/drawing/2014/main" id="{4DCB8375-B394-1FC0-90C1-78A043A7E4A4}"/>
              </a:ext>
            </a:extLst>
          </p:cNvPr>
          <p:cNvSpPr txBox="1"/>
          <p:nvPr/>
        </p:nvSpPr>
        <p:spPr>
          <a:xfrm>
            <a:off x="810884" y="6487064"/>
            <a:ext cx="4698722" cy="296428"/>
          </a:xfrm>
          <a:prstGeom prst="rect">
            <a:avLst/>
          </a:prstGeom>
        </p:spPr>
        <p:txBody>
          <a:bodyPr vert="horz" wrap="none" lIns="91440" tIns="45720" rIns="91440" bIns="45720" rtlCol="0">
            <a:spAutoFit/>
          </a:bodyPr>
          <a:lstStyle/>
          <a:p>
            <a:pPr>
              <a:lnSpc>
                <a:spcPct val="130000"/>
              </a:lnSpc>
              <a:spcBef>
                <a:spcPts val="800"/>
              </a:spcBef>
            </a:pPr>
            <a:r>
              <a:rPr lang="en-US" altLang="ja-JP" sz="1100">
                <a:latin typeface="Yu Gothic Medium" panose="020B0400000000000000" pitchFamily="34" charset="-128"/>
                <a:ea typeface="Yu Gothic Medium" panose="020B0400000000000000" pitchFamily="34" charset="-128"/>
              </a:rPr>
              <a:t>※</a:t>
            </a:r>
            <a:r>
              <a:rPr lang="ja-JP" altLang="en-US" sz="1100">
                <a:latin typeface="Yu Gothic Medium" panose="020B0400000000000000" pitchFamily="34" charset="-128"/>
                <a:ea typeface="Yu Gothic Medium" panose="020B0400000000000000" pitchFamily="34" charset="-128"/>
              </a:rPr>
              <a:t>企業データベースは契約内容によって使用できない場合がございます</a:t>
            </a:r>
          </a:p>
        </p:txBody>
      </p:sp>
    </p:spTree>
    <p:extLst>
      <p:ext uri="{BB962C8B-B14F-4D97-AF65-F5344CB8AC3E}">
        <p14:creationId xmlns:p14="http://schemas.microsoft.com/office/powerpoint/2010/main" val="3044953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a:extLst>
              <a:ext uri="{FF2B5EF4-FFF2-40B4-BE49-F238E27FC236}">
                <a16:creationId xmlns:a16="http://schemas.microsoft.com/office/drawing/2014/main" id="{7828CB9A-F4EE-7D4C-8452-F3F32D094116}"/>
              </a:ext>
            </a:extLst>
          </p:cNvPr>
          <p:cNvSpPr txBox="1">
            <a:spLocks/>
          </p:cNvSpPr>
          <p:nvPr/>
        </p:nvSpPr>
        <p:spPr>
          <a:xfrm>
            <a:off x="1808051" y="1120430"/>
            <a:ext cx="8565061" cy="1008062"/>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a:lstStyle>
          <a:p>
            <a:pPr algn="ctr">
              <a:lnSpc>
                <a:spcPts val="4760"/>
              </a:lnSpc>
            </a:pPr>
            <a:r>
              <a:rPr lang="ja-JP" altLang="en-US" sz="3200" dirty="0">
                <a:solidFill>
                  <a:schemeClr val="accent1"/>
                </a:solidFill>
                <a:latin typeface="+mn-ea"/>
                <a:cs typeface="メイリオ" panose="020B0604030504040204" pitchFamily="50" charset="-128"/>
              </a:rPr>
              <a:t>接点の蓄積を習慣化しましょう</a:t>
            </a:r>
          </a:p>
        </p:txBody>
      </p:sp>
      <p:cxnSp>
        <p:nvCxnSpPr>
          <p:cNvPr id="4" name="直線コネクタ 3">
            <a:extLst>
              <a:ext uri="{FF2B5EF4-FFF2-40B4-BE49-F238E27FC236}">
                <a16:creationId xmlns:a16="http://schemas.microsoft.com/office/drawing/2014/main" id="{6F77F514-8439-7640-92A9-E495FA4B9C56}"/>
              </a:ext>
            </a:extLst>
          </p:cNvPr>
          <p:cNvCxnSpPr>
            <a:cxnSpLocks/>
          </p:cNvCxnSpPr>
          <p:nvPr/>
        </p:nvCxnSpPr>
        <p:spPr>
          <a:xfrm>
            <a:off x="5904125" y="1987472"/>
            <a:ext cx="360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図 7" descr="パソコンの画面&#10;&#10;自動的に生成された説明">
            <a:extLst>
              <a:ext uri="{FF2B5EF4-FFF2-40B4-BE49-F238E27FC236}">
                <a16:creationId xmlns:a16="http://schemas.microsoft.com/office/drawing/2014/main" id="{CD131DDA-E31F-36B9-EE8E-702D36591F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0021"/>
          <a:stretch/>
        </p:blipFill>
        <p:spPr>
          <a:xfrm>
            <a:off x="3099276" y="2654300"/>
            <a:ext cx="5993448" cy="4203700"/>
          </a:xfrm>
          <a:prstGeom prst="rect">
            <a:avLst/>
          </a:prstGeom>
        </p:spPr>
      </p:pic>
      <p:sp>
        <p:nvSpPr>
          <p:cNvPr id="6" name="スライド番号プレースホルダー 5">
            <a:extLst>
              <a:ext uri="{FF2B5EF4-FFF2-40B4-BE49-F238E27FC236}">
                <a16:creationId xmlns:a16="http://schemas.microsoft.com/office/drawing/2014/main" id="{EA56EF74-4C5A-1234-5FB2-0AA0BF5491DE}"/>
              </a:ext>
            </a:extLst>
          </p:cNvPr>
          <p:cNvSpPr>
            <a:spLocks noGrp="1"/>
          </p:cNvSpPr>
          <p:nvPr>
            <p:ph type="sldNum" sz="quarter" idx="10"/>
          </p:nvPr>
        </p:nvSpPr>
        <p:spPr/>
        <p:txBody>
          <a:bodyPr/>
          <a:lstStyle/>
          <a:p>
            <a:fld id="{BC97076A-FE38-4902-A3BD-70DA550777B1}" type="slidenum">
              <a:rPr lang="ja-JP" altLang="en-US" smtClean="0"/>
              <a:pPr/>
              <a:t>49</a:t>
            </a:fld>
            <a:endParaRPr lang="ja-JP" altLang="en-US"/>
          </a:p>
        </p:txBody>
      </p:sp>
    </p:spTree>
    <p:extLst>
      <p:ext uri="{BB962C8B-B14F-4D97-AF65-F5344CB8AC3E}">
        <p14:creationId xmlns:p14="http://schemas.microsoft.com/office/powerpoint/2010/main" val="293592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6A9E8D6-00E7-2858-97E4-046418C6FB21}"/>
              </a:ext>
            </a:extLst>
          </p:cNvPr>
          <p:cNvSpPr>
            <a:spLocks noGrp="1"/>
          </p:cNvSpPr>
          <p:nvPr>
            <p:ph type="ctrTitle"/>
          </p:nvPr>
        </p:nvSpPr>
        <p:spPr/>
        <p:txBody>
          <a:bodyPr/>
          <a:lstStyle/>
          <a:p>
            <a:r>
              <a:rPr lang="ja-JP" altLang="en-US" dirty="0"/>
              <a:t>困ったときの活用サイト</a:t>
            </a:r>
          </a:p>
        </p:txBody>
      </p:sp>
    </p:spTree>
    <p:extLst>
      <p:ext uri="{BB962C8B-B14F-4D97-AF65-F5344CB8AC3E}">
        <p14:creationId xmlns:p14="http://schemas.microsoft.com/office/powerpoint/2010/main" val="1550339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a:extLst>
              <a:ext uri="{FF2B5EF4-FFF2-40B4-BE49-F238E27FC236}">
                <a16:creationId xmlns:a16="http://schemas.microsoft.com/office/drawing/2014/main" id="{6CF53443-4DEC-2241-9732-67AF41902AC9}"/>
              </a:ext>
            </a:extLst>
          </p:cNvPr>
          <p:cNvSpPr>
            <a:spLocks noGrp="1"/>
          </p:cNvSpPr>
          <p:nvPr>
            <p:ph type="title"/>
          </p:nvPr>
        </p:nvSpPr>
        <p:spPr/>
        <p:txBody>
          <a:bodyPr/>
          <a:lstStyle/>
          <a:p>
            <a:r>
              <a:rPr lang="ja-JP" altLang="en-US" dirty="0"/>
              <a:t>サポートセンターのご案内</a:t>
            </a:r>
          </a:p>
        </p:txBody>
      </p:sp>
      <p:sp>
        <p:nvSpPr>
          <p:cNvPr id="6" name="スライド番号プレースホルダー 4">
            <a:extLst>
              <a:ext uri="{FF2B5EF4-FFF2-40B4-BE49-F238E27FC236}">
                <a16:creationId xmlns:a16="http://schemas.microsoft.com/office/drawing/2014/main" id="{7D1A1077-E2A3-06F2-7324-22C450D9B695}"/>
              </a:ext>
            </a:extLst>
          </p:cNvPr>
          <p:cNvSpPr>
            <a:spLocks noGrp="1"/>
          </p:cNvSpPr>
          <p:nvPr>
            <p:ph type="sldNum" sz="quarter" idx="10"/>
          </p:nvPr>
        </p:nvSpPr>
        <p:spPr>
          <a:xfrm>
            <a:off x="9328073" y="6630357"/>
            <a:ext cx="2844800" cy="124123"/>
          </a:xfrm>
        </p:spPr>
        <p:txBody>
          <a:bodyPr/>
          <a:lstStyle/>
          <a:p>
            <a:fld id="{BC97076A-FE38-4902-A3BD-70DA550777B1}" type="slidenum">
              <a:rPr lang="ja-JP" altLang="en-US" smtClean="0"/>
              <a:pPr/>
              <a:t>51</a:t>
            </a:fld>
            <a:endParaRPr lang="ja-JP" altLang="en-US"/>
          </a:p>
        </p:txBody>
      </p:sp>
      <p:sp>
        <p:nvSpPr>
          <p:cNvPr id="11" name="テキスト プレースホルダー 3">
            <a:extLst>
              <a:ext uri="{FF2B5EF4-FFF2-40B4-BE49-F238E27FC236}">
                <a16:creationId xmlns:a16="http://schemas.microsoft.com/office/drawing/2014/main" id="{27538D6E-3A4F-6CFC-3253-59E7CB56509B}"/>
              </a:ext>
            </a:extLst>
          </p:cNvPr>
          <p:cNvSpPr txBox="1">
            <a:spLocks/>
          </p:cNvSpPr>
          <p:nvPr/>
        </p:nvSpPr>
        <p:spPr>
          <a:xfrm>
            <a:off x="687140" y="1134929"/>
            <a:ext cx="10814050" cy="1230813"/>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HGPｺﾞｼｯｸE" panose="020B0900000000000000" pitchFamily="50" charset="-128"/>
              <a:buNone/>
            </a:pPr>
            <a:r>
              <a:rPr lang="en" altLang="ja-JP" sz="14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400" b="1">
                <a:latin typeface="Arial" panose="020B0604020202020204" pitchFamily="34" charset="0"/>
                <a:ea typeface="Yu Gothic" panose="020B0400000000000000" pitchFamily="34" charset="-128"/>
                <a:cs typeface="Arial" panose="020B0604020202020204" pitchFamily="34" charset="0"/>
              </a:rPr>
              <a:t>の使い方や仕様でわからないことがあれば、ログイン後画面右上の</a:t>
            </a:r>
            <a:r>
              <a:rPr lang="ja-JP" altLang="en-US" sz="1400" b="1">
                <a:solidFill>
                  <a:schemeClr val="accent1"/>
                </a:solidFill>
                <a:latin typeface="Arial" panose="020B0604020202020204" pitchFamily="34" charset="0"/>
                <a:ea typeface="Yu Gothic" panose="020B0400000000000000" pitchFamily="34" charset="-128"/>
                <a:cs typeface="Arial" panose="020B0604020202020204" pitchFamily="34" charset="0"/>
              </a:rPr>
              <a:t>「？」マーク</a:t>
            </a:r>
            <a:r>
              <a:rPr lang="ja-JP" altLang="en-US" sz="1400" b="1">
                <a:latin typeface="Arial" panose="020B0604020202020204" pitchFamily="34" charset="0"/>
                <a:ea typeface="Yu Gothic" panose="020B0400000000000000" pitchFamily="34" charset="-128"/>
                <a:cs typeface="Arial" panose="020B0604020202020204" pitchFamily="34" charset="0"/>
              </a:rPr>
              <a:t>からご検索ください。</a:t>
            </a:r>
            <a:br>
              <a:rPr lang="ja-JP" altLang="en-US" sz="1400" b="1">
                <a:latin typeface="Arial" panose="020B0604020202020204" pitchFamily="34" charset="0"/>
                <a:ea typeface="Yu Gothic" panose="020B0400000000000000" pitchFamily="34" charset="-128"/>
                <a:cs typeface="Arial" panose="020B0604020202020204" pitchFamily="34" charset="0"/>
              </a:rPr>
            </a:br>
            <a:r>
              <a:rPr lang="ja-JP" altLang="en-US" sz="1400" b="1">
                <a:latin typeface="Arial" panose="020B0604020202020204" pitchFamily="34" charset="0"/>
                <a:ea typeface="Yu Gothic" panose="020B0400000000000000" pitchFamily="34" charset="-128"/>
                <a:cs typeface="Arial" panose="020B0604020202020204" pitchFamily="34" charset="0"/>
              </a:rPr>
              <a:t>ヘルプ画面にて解決しない場合には、</a:t>
            </a:r>
            <a:r>
              <a:rPr lang="en" altLang="ja-JP" sz="1400" b="1" dirty="0">
                <a:solidFill>
                  <a:schemeClr val="accent1"/>
                </a:solidFill>
                <a:latin typeface="Arial" panose="020B0604020202020204" pitchFamily="34" charset="0"/>
                <a:ea typeface="Yu Gothic" panose="020B0400000000000000" pitchFamily="34" charset="-128"/>
                <a:cs typeface="Arial" panose="020B0604020202020204" pitchFamily="34" charset="0"/>
              </a:rPr>
              <a:t>AI</a:t>
            </a:r>
            <a:r>
              <a:rPr lang="ja-JP" altLang="en-US" sz="1400" b="1">
                <a:solidFill>
                  <a:schemeClr val="accent1"/>
                </a:solidFill>
                <a:latin typeface="Arial" panose="020B0604020202020204" pitchFamily="34" charset="0"/>
                <a:ea typeface="Yu Gothic" panose="020B0400000000000000" pitchFamily="34" charset="-128"/>
                <a:cs typeface="Arial" panose="020B0604020202020204" pitchFamily="34" charset="0"/>
              </a:rPr>
              <a:t>チャットもしくは</a:t>
            </a:r>
            <a:r>
              <a:rPr lang="en-US" altLang="ja-JP" sz="1400" b="1" dirty="0">
                <a:solidFill>
                  <a:schemeClr val="accent1"/>
                </a:solidFill>
                <a:latin typeface="Arial" panose="020B0604020202020204" pitchFamily="34" charset="0"/>
                <a:ea typeface="Yu Gothic" panose="020B0400000000000000" pitchFamily="34" charset="-128"/>
                <a:cs typeface="Arial" panose="020B0604020202020204" pitchFamily="34" charset="0"/>
              </a:rPr>
              <a:t>｢</a:t>
            </a:r>
            <a:r>
              <a:rPr lang="ja-JP" altLang="en-US" sz="1400" b="1">
                <a:solidFill>
                  <a:schemeClr val="accent1"/>
                </a:solidFill>
                <a:latin typeface="Arial" panose="020B0604020202020204" pitchFamily="34" charset="0"/>
                <a:ea typeface="Yu Gothic" panose="020B0400000000000000" pitchFamily="34" charset="-128"/>
                <a:cs typeface="Arial" panose="020B0604020202020204" pitchFamily="34" charset="0"/>
              </a:rPr>
              <a:t>お問い合わせフォーム</a:t>
            </a:r>
            <a:r>
              <a:rPr lang="en-US" altLang="ja-JP" sz="1400" b="1" dirty="0">
                <a:solidFill>
                  <a:schemeClr val="accent1"/>
                </a:solidFill>
                <a:latin typeface="Arial" panose="020B0604020202020204" pitchFamily="34" charset="0"/>
                <a:ea typeface="Yu Gothic" panose="020B0400000000000000" pitchFamily="34" charset="-128"/>
                <a:cs typeface="Arial" panose="020B0604020202020204" pitchFamily="34" charset="0"/>
              </a:rPr>
              <a:t>｣</a:t>
            </a:r>
            <a:r>
              <a:rPr lang="ja-JP" altLang="en-US" sz="1400" b="1">
                <a:latin typeface="Arial" panose="020B0604020202020204" pitchFamily="34" charset="0"/>
                <a:ea typeface="Yu Gothic" panose="020B0400000000000000" pitchFamily="34" charset="-128"/>
                <a:cs typeface="Arial" panose="020B0604020202020204" pitchFamily="34" charset="0"/>
              </a:rPr>
              <a:t>よりご連絡ください。</a:t>
            </a:r>
            <a:br>
              <a:rPr lang="ja-JP" altLang="en-US" sz="1400" b="1">
                <a:latin typeface="Arial" panose="020B0604020202020204" pitchFamily="34" charset="0"/>
                <a:ea typeface="Yu Gothic" panose="020B0400000000000000" pitchFamily="34" charset="-128"/>
                <a:cs typeface="Arial" panose="020B0604020202020204" pitchFamily="34" charset="0"/>
              </a:rPr>
            </a:br>
            <a:r>
              <a:rPr lang="en" altLang="ja-JP" sz="14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400" b="1">
                <a:latin typeface="Arial" panose="020B0604020202020204" pitchFamily="34" charset="0"/>
                <a:ea typeface="Yu Gothic" panose="020B0400000000000000" pitchFamily="34" charset="-128"/>
                <a:cs typeface="Arial" panose="020B0604020202020204" pitchFamily="34" charset="0"/>
              </a:rPr>
              <a:t>サポート担当者よりご連絡致します。</a:t>
            </a:r>
          </a:p>
        </p:txBody>
      </p:sp>
      <p:sp>
        <p:nvSpPr>
          <p:cNvPr id="2" name="角丸四角形 1">
            <a:extLst>
              <a:ext uri="{FF2B5EF4-FFF2-40B4-BE49-F238E27FC236}">
                <a16:creationId xmlns:a16="http://schemas.microsoft.com/office/drawing/2014/main" id="{A69AA304-D272-273B-2AA1-3907871BED50}"/>
              </a:ext>
            </a:extLst>
          </p:cNvPr>
          <p:cNvSpPr/>
          <p:nvPr/>
        </p:nvSpPr>
        <p:spPr>
          <a:xfrm>
            <a:off x="766763" y="2427613"/>
            <a:ext cx="10658475" cy="3954137"/>
          </a:xfrm>
          <a:prstGeom prst="roundRect">
            <a:avLst>
              <a:gd name="adj" fmla="val 2145"/>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p>
        </p:txBody>
      </p:sp>
      <p:grpSp>
        <p:nvGrpSpPr>
          <p:cNvPr id="3" name="グループ化 2">
            <a:extLst>
              <a:ext uri="{FF2B5EF4-FFF2-40B4-BE49-F238E27FC236}">
                <a16:creationId xmlns:a16="http://schemas.microsoft.com/office/drawing/2014/main" id="{314691CB-24FF-C4F0-9926-A976DA6FCD7A}"/>
              </a:ext>
            </a:extLst>
          </p:cNvPr>
          <p:cNvGrpSpPr/>
          <p:nvPr/>
        </p:nvGrpSpPr>
        <p:grpSpPr>
          <a:xfrm>
            <a:off x="1797531" y="2638910"/>
            <a:ext cx="8589008" cy="1096755"/>
            <a:chOff x="1797531" y="2638910"/>
            <a:chExt cx="8589008" cy="1096755"/>
          </a:xfrm>
        </p:grpSpPr>
        <p:pic>
          <p:nvPicPr>
            <p:cNvPr id="4" name="図 3" descr="テーブル が含まれている画像&#10;&#10;自動的に生成された説明">
              <a:extLst>
                <a:ext uri="{FF2B5EF4-FFF2-40B4-BE49-F238E27FC236}">
                  <a16:creationId xmlns:a16="http://schemas.microsoft.com/office/drawing/2014/main" id="{317BE58C-621D-57AD-6BA4-3C3AA509B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531" y="2638910"/>
              <a:ext cx="8589008" cy="1096755"/>
            </a:xfrm>
            <a:prstGeom prst="rect">
              <a:avLst/>
            </a:prstGeom>
            <a:ln w="6350">
              <a:solidFill>
                <a:schemeClr val="bg1">
                  <a:lumMod val="85000"/>
                </a:schemeClr>
              </a:solidFill>
            </a:ln>
            <a:effectLst>
              <a:outerShdw blurRad="127000" algn="ctr" rotWithShape="0">
                <a:prstClr val="black">
                  <a:alpha val="10000"/>
                </a:prstClr>
              </a:outerShdw>
            </a:effectLst>
          </p:spPr>
        </p:pic>
        <p:pic>
          <p:nvPicPr>
            <p:cNvPr id="5" name="図 4">
              <a:extLst>
                <a:ext uri="{FF2B5EF4-FFF2-40B4-BE49-F238E27FC236}">
                  <a16:creationId xmlns:a16="http://schemas.microsoft.com/office/drawing/2014/main" id="{9F301D01-F755-63F2-FDBA-AB402F41D312}"/>
                </a:ext>
              </a:extLst>
            </p:cNvPr>
            <p:cNvPicPr>
              <a:picLocks noChangeAspect="1"/>
            </p:cNvPicPr>
            <p:nvPr/>
          </p:nvPicPr>
          <p:blipFill>
            <a:blip r:embed="rId4">
              <a:extLst>
                <a:ext uri="{28A0092B-C50C-407E-A947-70E740481C1C}">
                  <a14:useLocalDpi xmlns:a14="http://schemas.microsoft.com/office/drawing/2010/main" val="0"/>
                </a:ext>
              </a:extLst>
            </a:blip>
            <a:srcRect l="2869" t="24826" r="87001" b="24303"/>
            <a:stretch/>
          </p:blipFill>
          <p:spPr>
            <a:xfrm>
              <a:off x="1919760" y="3240731"/>
              <a:ext cx="892800" cy="446398"/>
            </a:xfrm>
            <a:prstGeom prst="rect">
              <a:avLst/>
            </a:prstGeom>
          </p:spPr>
        </p:pic>
      </p:grpSp>
      <p:pic>
        <p:nvPicPr>
          <p:cNvPr id="7" name="図 6" descr="グラフィカル ユーザー インターフェイス, アプリケーション, Web サイト&#10;&#10;自動的に生成された説明">
            <a:extLst>
              <a:ext uri="{FF2B5EF4-FFF2-40B4-BE49-F238E27FC236}">
                <a16:creationId xmlns:a16="http://schemas.microsoft.com/office/drawing/2014/main" id="{6055C4F6-C5C0-242B-A028-FB4E3EB3B9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8748" y="4561731"/>
            <a:ext cx="4661579" cy="1161990"/>
          </a:xfrm>
          <a:prstGeom prst="rect">
            <a:avLst/>
          </a:prstGeom>
          <a:ln w="6350">
            <a:solidFill>
              <a:schemeClr val="bg1">
                <a:lumMod val="85000"/>
              </a:schemeClr>
            </a:solidFill>
          </a:ln>
          <a:effectLst>
            <a:outerShdw blurRad="127000" algn="ctr" rotWithShape="0">
              <a:prstClr val="black">
                <a:alpha val="10000"/>
              </a:prstClr>
            </a:outerShdw>
          </a:effectLst>
        </p:spPr>
      </p:pic>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A3B1610A-7F67-FED4-4CD9-639052BC9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2473" y="3934460"/>
            <a:ext cx="3173733" cy="1960386"/>
          </a:xfrm>
          <a:prstGeom prst="rect">
            <a:avLst/>
          </a:prstGeom>
          <a:ln w="6350">
            <a:solidFill>
              <a:schemeClr val="bg1">
                <a:lumMod val="85000"/>
              </a:schemeClr>
            </a:solidFill>
          </a:ln>
          <a:effectLst>
            <a:outerShdw blurRad="127000" algn="ctr" rotWithShape="0">
              <a:prstClr val="black">
                <a:alpha val="10000"/>
              </a:prstClr>
            </a:outerShdw>
          </a:effectLst>
        </p:spPr>
      </p:pic>
      <p:sp>
        <p:nvSpPr>
          <p:cNvPr id="10" name="正方形/長方形 9">
            <a:extLst>
              <a:ext uri="{FF2B5EF4-FFF2-40B4-BE49-F238E27FC236}">
                <a16:creationId xmlns:a16="http://schemas.microsoft.com/office/drawing/2014/main" id="{58BD2C8C-D579-A8FE-E53A-3B563909DF1C}"/>
              </a:ext>
            </a:extLst>
          </p:cNvPr>
          <p:cNvSpPr/>
          <p:nvPr/>
        </p:nvSpPr>
        <p:spPr>
          <a:xfrm>
            <a:off x="7326030" y="5059725"/>
            <a:ext cx="1462948" cy="367887"/>
          </a:xfrm>
          <a:prstGeom prst="rect">
            <a:avLst/>
          </a:prstGeom>
          <a:noFill/>
          <a:ln w="3810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12" name="正方形/長方形 11">
            <a:extLst>
              <a:ext uri="{FF2B5EF4-FFF2-40B4-BE49-F238E27FC236}">
                <a16:creationId xmlns:a16="http://schemas.microsoft.com/office/drawing/2014/main" id="{4DBDE59E-0533-1B11-6301-0351A797C035}"/>
              </a:ext>
            </a:extLst>
          </p:cNvPr>
          <p:cNvSpPr/>
          <p:nvPr/>
        </p:nvSpPr>
        <p:spPr>
          <a:xfrm>
            <a:off x="9574942" y="2675872"/>
            <a:ext cx="302029" cy="298811"/>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cxnSp>
        <p:nvCxnSpPr>
          <p:cNvPr id="13" name="カギ線コネクタ 12">
            <a:extLst>
              <a:ext uri="{FF2B5EF4-FFF2-40B4-BE49-F238E27FC236}">
                <a16:creationId xmlns:a16="http://schemas.microsoft.com/office/drawing/2014/main" id="{402663AE-4514-F088-E54C-A6AB3600FE62}"/>
              </a:ext>
            </a:extLst>
          </p:cNvPr>
          <p:cNvCxnSpPr>
            <a:cxnSpLocks/>
            <a:stCxn id="12" idx="2"/>
            <a:endCxn id="8" idx="1"/>
          </p:cNvCxnSpPr>
          <p:nvPr/>
        </p:nvCxnSpPr>
        <p:spPr>
          <a:xfrm rot="5400000">
            <a:off x="4964230" y="152926"/>
            <a:ext cx="1939970" cy="7583484"/>
          </a:xfrm>
          <a:prstGeom prst="bentConnector4">
            <a:avLst>
              <a:gd name="adj1" fmla="val 44734"/>
              <a:gd name="adj2" fmla="val 103014"/>
            </a:avLst>
          </a:prstGeom>
          <a:ln w="25400" cap="rnd">
            <a:solidFill>
              <a:schemeClr val="accent1">
                <a:lumMod val="60000"/>
                <a:lumOff val="40000"/>
              </a:schemeClr>
            </a:solidFill>
            <a:prstDash val="sysDash"/>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4" name="Google Shape;885;p79">
            <a:extLst>
              <a:ext uri="{FF2B5EF4-FFF2-40B4-BE49-F238E27FC236}">
                <a16:creationId xmlns:a16="http://schemas.microsoft.com/office/drawing/2014/main" id="{032416D3-E5B3-162B-1E37-6325D6248D80}"/>
              </a:ext>
            </a:extLst>
          </p:cNvPr>
          <p:cNvSpPr txBox="1"/>
          <p:nvPr/>
        </p:nvSpPr>
        <p:spPr>
          <a:xfrm>
            <a:off x="5417923" y="4054354"/>
            <a:ext cx="5350861" cy="400110"/>
          </a:xfrm>
          <a:prstGeom prst="rect">
            <a:avLst/>
          </a:prstGeom>
          <a:noFill/>
          <a:ln>
            <a:noFill/>
          </a:ln>
        </p:spPr>
        <p:txBody>
          <a:bodyPr spcFirstLastPara="1" wrap="square" lIns="0" tIns="0" rIns="0" bIns="0" anchor="t" anchorCtr="0">
            <a:spAutoFit/>
          </a:bodyPr>
          <a:lstStyle/>
          <a:p>
            <a:pPr marL="35999" lvl="0" algn="ctr">
              <a:buSzPts val="1100"/>
            </a:pPr>
            <a:r>
              <a:rPr lang="ja-JP" altLang="en-US" sz="1300" b="1">
                <a:solidFill>
                  <a:schemeClr val="tx2"/>
                </a:solidFill>
                <a:latin typeface="Arial" panose="020B0604020202020204" pitchFamily="34" charset="0"/>
                <a:ea typeface="Yu Gothic" panose="020B0400000000000000" pitchFamily="34" charset="-128"/>
                <a:cs typeface="Arial" panose="020B0604020202020204" pitchFamily="34" charset="0"/>
              </a:rPr>
              <a:t>ヘルプページに回答がない場合は</a:t>
            </a:r>
          </a:p>
          <a:p>
            <a:pPr marL="35999" lvl="0" algn="ctr">
              <a:buSzPts val="1100"/>
            </a:pPr>
            <a:r>
              <a:rPr lang="en-US" altLang="ja-JP" sz="1300" b="1" dirty="0">
                <a:solidFill>
                  <a:schemeClr val="tx2"/>
                </a:solidFill>
                <a:latin typeface="Arial" panose="020B0604020202020204" pitchFamily="34" charset="0"/>
                <a:ea typeface="Yu Gothic" panose="020B0400000000000000" pitchFamily="34" charset="-128"/>
                <a:cs typeface="Arial" panose="020B0604020202020204" pitchFamily="34" charset="0"/>
              </a:rPr>
              <a:t>AI</a:t>
            </a:r>
            <a:r>
              <a:rPr lang="ja-JP" altLang="en-US" sz="1300" b="1">
                <a:solidFill>
                  <a:schemeClr val="tx2"/>
                </a:solidFill>
                <a:latin typeface="Arial" panose="020B0604020202020204" pitchFamily="34" charset="0"/>
                <a:ea typeface="Yu Gothic" panose="020B0400000000000000" pitchFamily="34" charset="-128"/>
                <a:cs typeface="Arial" panose="020B0604020202020204" pitchFamily="34" charset="0"/>
              </a:rPr>
              <a:t>チャットもしくはお問い合わせフォームよりご連絡ください</a:t>
            </a:r>
          </a:p>
        </p:txBody>
      </p:sp>
      <p:cxnSp>
        <p:nvCxnSpPr>
          <p:cNvPr id="15" name="直線矢印コネクタ 14">
            <a:extLst>
              <a:ext uri="{FF2B5EF4-FFF2-40B4-BE49-F238E27FC236}">
                <a16:creationId xmlns:a16="http://schemas.microsoft.com/office/drawing/2014/main" id="{94163070-8CB6-1740-4EFC-62548FE1120D}"/>
              </a:ext>
            </a:extLst>
          </p:cNvPr>
          <p:cNvCxnSpPr>
            <a:cxnSpLocks/>
          </p:cNvCxnSpPr>
          <p:nvPr/>
        </p:nvCxnSpPr>
        <p:spPr>
          <a:xfrm>
            <a:off x="5316206" y="4938728"/>
            <a:ext cx="422442" cy="0"/>
          </a:xfrm>
          <a:prstGeom prst="straightConnector1">
            <a:avLst/>
          </a:prstGeom>
          <a:ln w="25400" cap="rnd">
            <a:solidFill>
              <a:schemeClr val="accent1">
                <a:lumMod val="60000"/>
                <a:lumOff val="40000"/>
              </a:schemeClr>
            </a:solidFill>
            <a:prstDash val="sysDash"/>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6" name="Google Shape;885;p79">
            <a:extLst>
              <a:ext uri="{FF2B5EF4-FFF2-40B4-BE49-F238E27FC236}">
                <a16:creationId xmlns:a16="http://schemas.microsoft.com/office/drawing/2014/main" id="{8E42EEAD-4447-920D-41AC-03C1ADFFCDF8}"/>
              </a:ext>
            </a:extLst>
          </p:cNvPr>
          <p:cNvSpPr txBox="1"/>
          <p:nvPr/>
        </p:nvSpPr>
        <p:spPr>
          <a:xfrm>
            <a:off x="9003588" y="5881681"/>
            <a:ext cx="1503473" cy="123111"/>
          </a:xfrm>
          <a:prstGeom prst="rect">
            <a:avLst/>
          </a:prstGeom>
          <a:noFill/>
          <a:ln>
            <a:noFill/>
          </a:ln>
        </p:spPr>
        <p:txBody>
          <a:bodyPr spcFirstLastPara="1" wrap="square" lIns="0" tIns="0" rIns="0" bIns="0" anchor="t" anchorCtr="0">
            <a:spAutoFit/>
          </a:bodyPr>
          <a:lstStyle/>
          <a:p>
            <a:pPr marL="35999" algn="r">
              <a:buSzPts val="1100"/>
            </a:pPr>
            <a:r>
              <a:rPr lang="en-US" altLang="ja-JP" sz="800" dirty="0">
                <a:solidFill>
                  <a:schemeClr val="bg1">
                    <a:lumMod val="50000"/>
                  </a:schemeClr>
                </a:solidFill>
              </a:rPr>
              <a:t>※</a:t>
            </a:r>
            <a:r>
              <a:rPr lang="ja-JP" altLang="en-US" sz="800">
                <a:solidFill>
                  <a:schemeClr val="bg1">
                    <a:lumMod val="50000"/>
                  </a:schemeClr>
                </a:solidFill>
              </a:rPr>
              <a:t>ページの最下部にございます</a:t>
            </a:r>
            <a:endParaRPr lang="ja-JP" altLang="en-US" sz="800" dirty="0">
              <a:solidFill>
                <a:schemeClr val="bg1">
                  <a:lumMod val="50000"/>
                </a:schemeClr>
              </a:solidFill>
            </a:endParaRPr>
          </a:p>
        </p:txBody>
      </p:sp>
      <p:sp>
        <p:nvSpPr>
          <p:cNvPr id="20" name="Google Shape;885;p79">
            <a:extLst>
              <a:ext uri="{FF2B5EF4-FFF2-40B4-BE49-F238E27FC236}">
                <a16:creationId xmlns:a16="http://schemas.microsoft.com/office/drawing/2014/main" id="{66E6EFC5-E9A5-687F-C0D6-BBD52967900A}"/>
              </a:ext>
            </a:extLst>
          </p:cNvPr>
          <p:cNvSpPr txBox="1"/>
          <p:nvPr/>
        </p:nvSpPr>
        <p:spPr>
          <a:xfrm>
            <a:off x="2032701" y="6004792"/>
            <a:ext cx="3385222" cy="169277"/>
          </a:xfrm>
          <a:prstGeom prst="rect">
            <a:avLst/>
          </a:prstGeom>
          <a:noFill/>
          <a:ln>
            <a:noFill/>
          </a:ln>
        </p:spPr>
        <p:txBody>
          <a:bodyPr spcFirstLastPara="1" wrap="none" lIns="0" tIns="0" rIns="0" bIns="0" anchor="t" anchorCtr="0">
            <a:spAutoFit/>
          </a:bodyPr>
          <a:lstStyle/>
          <a:p>
            <a:pPr marL="35999">
              <a:buSzPts val="1100"/>
            </a:pPr>
            <a:r>
              <a:rPr lang="ja-JP" altLang="en-US" sz="1100">
                <a:solidFill>
                  <a:schemeClr val="tx2"/>
                </a:solidFill>
              </a:rPr>
              <a:t>アクセスはこちら</a:t>
            </a:r>
            <a:r>
              <a:rPr lang="en-US" altLang="ja-JP" sz="1100" dirty="0">
                <a:solidFill>
                  <a:schemeClr val="tx2"/>
                </a:solidFill>
              </a:rPr>
              <a:t> </a:t>
            </a:r>
            <a:r>
              <a:rPr lang="en-US" altLang="ja-JP" sz="1100" b="1" dirty="0">
                <a:solidFill>
                  <a:schemeClr val="accent1"/>
                </a:solidFill>
                <a:hlinkClick r:id="rId7">
                  <a:extLst>
                    <a:ext uri="{A12FA001-AC4F-418D-AE19-62706E023703}">
                      <ahyp:hlinkClr xmlns:ahyp="http://schemas.microsoft.com/office/drawing/2018/hyperlinkcolor" val="tx"/>
                    </a:ext>
                  </a:extLst>
                </a:hlinkClick>
              </a:rPr>
              <a:t>https://</a:t>
            </a:r>
            <a:r>
              <a:rPr lang="en-US" altLang="ja-JP" sz="1100" b="1" dirty="0" err="1">
                <a:solidFill>
                  <a:schemeClr val="accent1"/>
                </a:solidFill>
                <a:hlinkClick r:id="rId7">
                  <a:extLst>
                    <a:ext uri="{A12FA001-AC4F-418D-AE19-62706E023703}">
                      <ahyp:hlinkClr xmlns:ahyp="http://schemas.microsoft.com/office/drawing/2018/hyperlinkcolor" val="tx"/>
                    </a:ext>
                  </a:extLst>
                </a:hlinkClick>
              </a:rPr>
              <a:t>jp-help.sansan.com</a:t>
            </a:r>
            <a:r>
              <a:rPr lang="en-US" altLang="ja-JP" sz="1100" b="1" dirty="0">
                <a:solidFill>
                  <a:schemeClr val="accent1"/>
                </a:solidFill>
                <a:hlinkClick r:id="rId7">
                  <a:extLst>
                    <a:ext uri="{A12FA001-AC4F-418D-AE19-62706E023703}">
                      <ahyp:hlinkClr xmlns:ahyp="http://schemas.microsoft.com/office/drawing/2018/hyperlinkcolor" val="tx"/>
                    </a:ext>
                  </a:extLst>
                </a:hlinkClick>
              </a:rPr>
              <a:t>/</a:t>
            </a:r>
            <a:r>
              <a:rPr lang="en-US" altLang="ja-JP" sz="1100" b="1" dirty="0" err="1">
                <a:solidFill>
                  <a:schemeClr val="accent1"/>
                </a:solidFill>
                <a:hlinkClick r:id="rId7">
                  <a:extLst>
                    <a:ext uri="{A12FA001-AC4F-418D-AE19-62706E023703}">
                      <ahyp:hlinkClr xmlns:ahyp="http://schemas.microsoft.com/office/drawing/2018/hyperlinkcolor" val="tx"/>
                    </a:ext>
                  </a:extLst>
                </a:hlinkClick>
              </a:rPr>
              <a:t>hc</a:t>
            </a:r>
            <a:r>
              <a:rPr lang="en-US" altLang="ja-JP" sz="1100" b="1" dirty="0">
                <a:solidFill>
                  <a:schemeClr val="accent1"/>
                </a:solidFill>
                <a:hlinkClick r:id="rId7">
                  <a:extLst>
                    <a:ext uri="{A12FA001-AC4F-418D-AE19-62706E023703}">
                      <ahyp:hlinkClr xmlns:ahyp="http://schemas.microsoft.com/office/drawing/2018/hyperlinkcolor" val="tx"/>
                    </a:ext>
                  </a:extLst>
                </a:hlinkClick>
              </a:rPr>
              <a:t>/ja/</a:t>
            </a:r>
            <a:endParaRPr lang="en-US" altLang="ja-JP" sz="1100" b="1" dirty="0">
              <a:solidFill>
                <a:schemeClr val="accent1"/>
              </a:solidFill>
            </a:endParaRPr>
          </a:p>
        </p:txBody>
      </p:sp>
      <p:sp>
        <p:nvSpPr>
          <p:cNvPr id="25" name="正方形/長方形 24">
            <a:extLst>
              <a:ext uri="{FF2B5EF4-FFF2-40B4-BE49-F238E27FC236}">
                <a16:creationId xmlns:a16="http://schemas.microsoft.com/office/drawing/2014/main" id="{E696EFA0-565C-0C39-D180-EAB3CE6302C3}"/>
              </a:ext>
            </a:extLst>
          </p:cNvPr>
          <p:cNvSpPr/>
          <p:nvPr/>
        </p:nvSpPr>
        <p:spPr>
          <a:xfrm>
            <a:off x="10049527" y="5198249"/>
            <a:ext cx="390799" cy="429418"/>
          </a:xfrm>
          <a:prstGeom prst="rect">
            <a:avLst/>
          </a:prstGeom>
          <a:noFill/>
          <a:ln w="3810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26" name="正方形/長方形 25">
            <a:extLst>
              <a:ext uri="{FF2B5EF4-FFF2-40B4-BE49-F238E27FC236}">
                <a16:creationId xmlns:a16="http://schemas.microsoft.com/office/drawing/2014/main" id="{103100DF-1952-6FF0-3A10-E095E28C1DB9}"/>
              </a:ext>
            </a:extLst>
          </p:cNvPr>
          <p:cNvSpPr/>
          <p:nvPr/>
        </p:nvSpPr>
        <p:spPr>
          <a:xfrm>
            <a:off x="5778748" y="4561728"/>
            <a:ext cx="4661579" cy="1161990"/>
          </a:xfrm>
          <a:prstGeom prst="rect">
            <a:avLst/>
          </a:prstGeom>
          <a:noFill/>
          <a:ln w="38100">
            <a:solidFill>
              <a:schemeClr val="accent1">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Tree>
    <p:extLst>
      <p:ext uri="{BB962C8B-B14F-4D97-AF65-F5344CB8AC3E}">
        <p14:creationId xmlns:p14="http://schemas.microsoft.com/office/powerpoint/2010/main" val="383453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a:extLst>
              <a:ext uri="{FF2B5EF4-FFF2-40B4-BE49-F238E27FC236}">
                <a16:creationId xmlns:a16="http://schemas.microsoft.com/office/drawing/2014/main" id="{2C711B58-BF66-48CA-9DE6-5D0C9830FABF}"/>
              </a:ext>
            </a:extLst>
          </p:cNvPr>
          <p:cNvGrpSpPr/>
          <p:nvPr/>
        </p:nvGrpSpPr>
        <p:grpSpPr>
          <a:xfrm>
            <a:off x="1220456" y="2034293"/>
            <a:ext cx="6883129" cy="4484359"/>
            <a:chOff x="1220456" y="2034293"/>
            <a:chExt cx="6883129" cy="4484359"/>
          </a:xfrm>
        </p:grpSpPr>
        <p:pic>
          <p:nvPicPr>
            <p:cNvPr id="4" name="図 2">
              <a:extLst>
                <a:ext uri="{FF2B5EF4-FFF2-40B4-BE49-F238E27FC236}">
                  <a16:creationId xmlns:a16="http://schemas.microsoft.com/office/drawing/2014/main" id="{0EBE821D-23FD-11C8-CDC3-5E76454922E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220456" y="2034293"/>
              <a:ext cx="6883129" cy="4484359"/>
            </a:xfrm>
            <a:prstGeom prst="rect">
              <a:avLst/>
            </a:prstGeom>
          </p:spPr>
        </p:pic>
        <p:pic>
          <p:nvPicPr>
            <p:cNvPr id="6" name="図 5" descr="背景パターン が含まれている画像&#10;&#10;自動的に生成された説明">
              <a:extLst>
                <a:ext uri="{FF2B5EF4-FFF2-40B4-BE49-F238E27FC236}">
                  <a16:creationId xmlns:a16="http://schemas.microsoft.com/office/drawing/2014/main" id="{FCD97DD7-47C0-09B6-C073-50178BC5FE9A}"/>
                </a:ext>
              </a:extLst>
            </p:cNvPr>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3504572" y="2724176"/>
              <a:ext cx="2314337" cy="369702"/>
            </a:xfrm>
            <a:prstGeom prst="rect">
              <a:avLst/>
            </a:prstGeom>
          </p:spPr>
        </p:pic>
      </p:grpSp>
      <p:sp>
        <p:nvSpPr>
          <p:cNvPr id="5" name="タイトル 4">
            <a:extLst>
              <a:ext uri="{FF2B5EF4-FFF2-40B4-BE49-F238E27FC236}">
                <a16:creationId xmlns:a16="http://schemas.microsoft.com/office/drawing/2014/main" id="{AAA1FC58-9CAF-674B-A6C5-BD057F01BEB3}"/>
              </a:ext>
            </a:extLst>
          </p:cNvPr>
          <p:cNvSpPr>
            <a:spLocks noGrp="1"/>
          </p:cNvSpPr>
          <p:nvPr>
            <p:ph type="title"/>
          </p:nvPr>
        </p:nvSpPr>
        <p:spPr/>
        <p:txBody>
          <a:bodyPr/>
          <a:lstStyle/>
          <a:p>
            <a:r>
              <a:rPr lang="en" altLang="ja-JP" dirty="0"/>
              <a:t> Sansan Innovation Navi</a:t>
            </a:r>
            <a:endParaRPr lang="ja-JP" altLang="en-US" dirty="0"/>
          </a:p>
        </p:txBody>
      </p:sp>
      <p:sp>
        <p:nvSpPr>
          <p:cNvPr id="3" name="スライド番号プレースホルダー 2">
            <a:extLst>
              <a:ext uri="{FF2B5EF4-FFF2-40B4-BE49-F238E27FC236}">
                <a16:creationId xmlns:a16="http://schemas.microsoft.com/office/drawing/2014/main" id="{C4D98D9F-DBE9-60C3-19EB-61F9F26A22B6}"/>
              </a:ext>
            </a:extLst>
          </p:cNvPr>
          <p:cNvSpPr>
            <a:spLocks noGrp="1"/>
          </p:cNvSpPr>
          <p:nvPr>
            <p:ph type="sldNum" sz="quarter" idx="10"/>
          </p:nvPr>
        </p:nvSpPr>
        <p:spPr/>
        <p:txBody>
          <a:bodyPr/>
          <a:lstStyle/>
          <a:p>
            <a:fld id="{BC97076A-FE38-4902-A3BD-70DA550777B1}" type="slidenum">
              <a:rPr kumimoji="1" lang="ja-JP" altLang="en-US" sz="600" smtClean="0"/>
              <a:pPr/>
              <a:t>52</a:t>
            </a:fld>
            <a:endParaRPr kumimoji="1" lang="ja-JP" altLang="en-US" sz="600"/>
          </a:p>
        </p:txBody>
      </p:sp>
      <p:sp>
        <p:nvSpPr>
          <p:cNvPr id="10" name="テキスト プレースホルダー 9">
            <a:extLst>
              <a:ext uri="{FF2B5EF4-FFF2-40B4-BE49-F238E27FC236}">
                <a16:creationId xmlns:a16="http://schemas.microsoft.com/office/drawing/2014/main" id="{6BDCABE9-34F6-9AA9-056C-FE506ED07D64}"/>
              </a:ext>
            </a:extLst>
          </p:cNvPr>
          <p:cNvSpPr>
            <a:spLocks noGrp="1"/>
          </p:cNvSpPr>
          <p:nvPr>
            <p:ph type="body" sz="quarter" idx="4294967295"/>
          </p:nvPr>
        </p:nvSpPr>
        <p:spPr>
          <a:xfrm>
            <a:off x="687140" y="1134929"/>
            <a:ext cx="10814050" cy="350096"/>
          </a:xfrm>
        </p:spPr>
        <p:txBody>
          <a:bodyPr wrap="square">
            <a:spAutoFit/>
          </a:bodyPr>
          <a:lstStyle/>
          <a:p>
            <a:pPr marL="72000" indent="0">
              <a:buNone/>
            </a:pPr>
            <a:r>
              <a:rPr lang="ja-JP" altLang="en-US" sz="1400" b="1">
                <a:latin typeface="Arial" panose="020B0604020202020204" pitchFamily="34" charset="0"/>
                <a:ea typeface="Yu Gothic" panose="020B0400000000000000" pitchFamily="34" charset="-128"/>
                <a:cs typeface="Arial" panose="020B0604020202020204" pitchFamily="34" charset="0"/>
              </a:rPr>
              <a:t>ユーザーの皆さまが業務へ活かせる</a:t>
            </a:r>
            <a:r>
              <a:rPr lang="en" altLang="ja-JP" sz="14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400" b="1">
                <a:latin typeface="Arial" panose="020B0604020202020204" pitchFamily="34" charset="0"/>
                <a:ea typeface="Yu Gothic" panose="020B0400000000000000" pitchFamily="34" charset="-128"/>
                <a:cs typeface="Arial" panose="020B0604020202020204" pitchFamily="34" charset="0"/>
              </a:rPr>
              <a:t>活用のすべてを掲載</a:t>
            </a:r>
          </a:p>
        </p:txBody>
      </p:sp>
      <p:grpSp>
        <p:nvGrpSpPr>
          <p:cNvPr id="14" name="グループ化 13">
            <a:extLst>
              <a:ext uri="{FF2B5EF4-FFF2-40B4-BE49-F238E27FC236}">
                <a16:creationId xmlns:a16="http://schemas.microsoft.com/office/drawing/2014/main" id="{7DB90862-8096-2777-1402-F9FEBFD5A933}"/>
              </a:ext>
            </a:extLst>
          </p:cNvPr>
          <p:cNvGrpSpPr/>
          <p:nvPr/>
        </p:nvGrpSpPr>
        <p:grpSpPr>
          <a:xfrm>
            <a:off x="8483523" y="2486733"/>
            <a:ext cx="2519169" cy="3323700"/>
            <a:chOff x="8308059" y="2534590"/>
            <a:chExt cx="2519169" cy="3323700"/>
          </a:xfrm>
        </p:grpSpPr>
        <p:pic>
          <p:nvPicPr>
            <p:cNvPr id="15" name="図 14" descr="QR コード&#10;&#10;自動的に生成された説明">
              <a:extLst>
                <a:ext uri="{FF2B5EF4-FFF2-40B4-BE49-F238E27FC236}">
                  <a16:creationId xmlns:a16="http://schemas.microsoft.com/office/drawing/2014/main" id="{0F0EBBEE-3A13-36E9-5491-858952EC65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08059" y="2534590"/>
              <a:ext cx="2519169" cy="2519169"/>
            </a:xfrm>
            <a:prstGeom prst="rect">
              <a:avLst/>
            </a:prstGeom>
            <a:ln w="6350">
              <a:solidFill>
                <a:schemeClr val="bg1">
                  <a:lumMod val="85000"/>
                </a:schemeClr>
              </a:solidFill>
            </a:ln>
          </p:spPr>
        </p:pic>
        <p:sp>
          <p:nvSpPr>
            <p:cNvPr id="18" name="角丸四角形 17">
              <a:hlinkClick r:id="rId6"/>
              <a:extLst>
                <a:ext uri="{FF2B5EF4-FFF2-40B4-BE49-F238E27FC236}">
                  <a16:creationId xmlns:a16="http://schemas.microsoft.com/office/drawing/2014/main" id="{5FD7C6EB-42A1-E348-965F-C365F604301E}"/>
                </a:ext>
              </a:extLst>
            </p:cNvPr>
            <p:cNvSpPr/>
            <p:nvPr/>
          </p:nvSpPr>
          <p:spPr>
            <a:xfrm>
              <a:off x="8308059" y="5267420"/>
              <a:ext cx="2519169" cy="59087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1"/>
                  </a:solidFill>
                  <a:latin typeface="+mj-lt"/>
                  <a:ea typeface="Yu Gothic" charset="-128"/>
                  <a:cs typeface="Yu Gothic" charset="-128"/>
                  <a:hlinkClick r:id="rId7">
                    <a:extLst>
                      <a:ext uri="{A12FA001-AC4F-418D-AE19-62706E023703}">
                        <ahyp:hlinkClr xmlns:ahyp="http://schemas.microsoft.com/office/drawing/2018/hyperlinkcolor" val="tx"/>
                      </a:ext>
                    </a:extLst>
                  </a:hlinkClick>
                </a:rPr>
                <a:t>アクセスはこちら</a:t>
              </a:r>
              <a:endParaRPr lang="ja-JP" altLang="en-US" sz="1400" b="1">
                <a:solidFill>
                  <a:schemeClr val="bg1"/>
                </a:solidFill>
                <a:latin typeface="+mj-lt"/>
                <a:ea typeface="Yu Gothic" charset="-128"/>
                <a:cs typeface="Yu Gothic" charset="-128"/>
              </a:endParaRPr>
            </a:p>
          </p:txBody>
        </p:sp>
      </p:grpSp>
      <p:pic>
        <p:nvPicPr>
          <p:cNvPr id="17" name="図 16" descr="グラフィカル ユーザー インターフェイス&#10;&#10;AI 生成コンテンツは誤りを含む可能性があります。">
            <a:extLst>
              <a:ext uri="{FF2B5EF4-FFF2-40B4-BE49-F238E27FC236}">
                <a16:creationId xmlns:a16="http://schemas.microsoft.com/office/drawing/2014/main" id="{D5281ECA-CA48-160B-4DCD-1F203843CBBA}"/>
              </a:ext>
            </a:extLst>
          </p:cNvPr>
          <p:cNvPicPr>
            <a:picLocks noChangeAspect="1"/>
          </p:cNvPicPr>
          <p:nvPr/>
        </p:nvPicPr>
        <p:blipFill>
          <a:blip r:embed="rId8">
            <a:extLst>
              <a:ext uri="{28A0092B-C50C-407E-A947-70E740481C1C}">
                <a14:useLocalDpi xmlns:a14="http://schemas.microsoft.com/office/drawing/2010/main" val="0"/>
              </a:ext>
            </a:extLst>
          </a:blip>
          <a:srcRect l="12712" r="12712" b="29836"/>
          <a:stretch>
            <a:fillRect/>
          </a:stretch>
        </p:blipFill>
        <p:spPr>
          <a:xfrm>
            <a:off x="2190085" y="2577488"/>
            <a:ext cx="4935013" cy="3089215"/>
          </a:xfrm>
          <a:prstGeom prst="rect">
            <a:avLst/>
          </a:prstGeom>
        </p:spPr>
      </p:pic>
      <p:grpSp>
        <p:nvGrpSpPr>
          <p:cNvPr id="20" name="グループ化 19">
            <a:extLst>
              <a:ext uri="{FF2B5EF4-FFF2-40B4-BE49-F238E27FC236}">
                <a16:creationId xmlns:a16="http://schemas.microsoft.com/office/drawing/2014/main" id="{4E6608FB-0BF3-F7C4-F6A1-606DAEC6AB5B}"/>
              </a:ext>
            </a:extLst>
          </p:cNvPr>
          <p:cNvGrpSpPr/>
          <p:nvPr/>
        </p:nvGrpSpPr>
        <p:grpSpPr>
          <a:xfrm>
            <a:off x="3847374" y="1588014"/>
            <a:ext cx="3657662" cy="1526431"/>
            <a:chOff x="4169793" y="1468110"/>
            <a:chExt cx="3657662" cy="1526431"/>
          </a:xfrm>
        </p:grpSpPr>
        <p:grpSp>
          <p:nvGrpSpPr>
            <p:cNvPr id="21" name="グループ化 20">
              <a:extLst>
                <a:ext uri="{FF2B5EF4-FFF2-40B4-BE49-F238E27FC236}">
                  <a16:creationId xmlns:a16="http://schemas.microsoft.com/office/drawing/2014/main" id="{B4A52BD6-18AB-3899-8E55-EAFBB946FF37}"/>
                </a:ext>
              </a:extLst>
            </p:cNvPr>
            <p:cNvGrpSpPr/>
            <p:nvPr/>
          </p:nvGrpSpPr>
          <p:grpSpPr>
            <a:xfrm>
              <a:off x="4169793" y="2052249"/>
              <a:ext cx="2481346" cy="942292"/>
              <a:chOff x="4064285" y="1940284"/>
              <a:chExt cx="2481346" cy="942292"/>
            </a:xfrm>
          </p:grpSpPr>
          <p:sp>
            <p:nvSpPr>
              <p:cNvPr id="23" name="正方形/長方形 22">
                <a:extLst>
                  <a:ext uri="{FF2B5EF4-FFF2-40B4-BE49-F238E27FC236}">
                    <a16:creationId xmlns:a16="http://schemas.microsoft.com/office/drawing/2014/main" id="{40BC3FCD-23F4-DBEE-B8C1-338D4D899562}"/>
                  </a:ext>
                </a:extLst>
              </p:cNvPr>
              <p:cNvSpPr>
                <a:spLocks noChangeAspect="1"/>
              </p:cNvSpPr>
              <p:nvPr/>
            </p:nvSpPr>
            <p:spPr>
              <a:xfrm>
                <a:off x="4064285" y="2486576"/>
                <a:ext cx="396000" cy="396000"/>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dirty="0"/>
              </a:p>
            </p:txBody>
          </p:sp>
          <p:sp>
            <p:nvSpPr>
              <p:cNvPr id="24" name="フリーフォーム 23">
                <a:extLst>
                  <a:ext uri="{FF2B5EF4-FFF2-40B4-BE49-F238E27FC236}">
                    <a16:creationId xmlns:a16="http://schemas.microsoft.com/office/drawing/2014/main" id="{3C26C961-B3AC-77D3-901D-9E9E6E4C5A1F}"/>
                  </a:ext>
                </a:extLst>
              </p:cNvPr>
              <p:cNvSpPr/>
              <p:nvPr/>
            </p:nvSpPr>
            <p:spPr>
              <a:xfrm>
                <a:off x="4262285" y="1940284"/>
                <a:ext cx="2283346" cy="546294"/>
              </a:xfrm>
              <a:custGeom>
                <a:avLst/>
                <a:gdLst>
                  <a:gd name="connsiteX0" fmla="*/ 0 w 532435"/>
                  <a:gd name="connsiteY0" fmla="*/ 462988 h 462988"/>
                  <a:gd name="connsiteX1" fmla="*/ 0 w 532435"/>
                  <a:gd name="connsiteY1" fmla="*/ 0 h 462988"/>
                  <a:gd name="connsiteX2" fmla="*/ 532435 w 532435"/>
                  <a:gd name="connsiteY2" fmla="*/ 0 h 462988"/>
                </a:gdLst>
                <a:ahLst/>
                <a:cxnLst>
                  <a:cxn ang="0">
                    <a:pos x="connsiteX0" y="connsiteY0"/>
                  </a:cxn>
                  <a:cxn ang="0">
                    <a:pos x="connsiteX1" y="connsiteY1"/>
                  </a:cxn>
                  <a:cxn ang="0">
                    <a:pos x="connsiteX2" y="connsiteY2"/>
                  </a:cxn>
                </a:cxnLst>
                <a:rect l="l" t="t" r="r" b="b"/>
                <a:pathLst>
                  <a:path w="532435" h="462988">
                    <a:moveTo>
                      <a:pt x="0" y="462988"/>
                    </a:moveTo>
                    <a:lnTo>
                      <a:pt x="0" y="0"/>
                    </a:lnTo>
                    <a:lnTo>
                      <a:pt x="532435" y="0"/>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grpSp>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36BCB2E7-E4A2-BEB9-F893-2621646FABF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651139" y="1468110"/>
              <a:ext cx="1176316" cy="1152822"/>
            </a:xfrm>
            <a:prstGeom prst="ellipse">
              <a:avLst/>
            </a:prstGeom>
            <a:ln w="38100">
              <a:solidFill>
                <a:schemeClr val="accent1">
                  <a:lumMod val="60000"/>
                  <a:lumOff val="40000"/>
                </a:schemeClr>
              </a:solidFill>
            </a:ln>
            <a:effectLst>
              <a:outerShdw blurRad="127000" algn="ctr" rotWithShape="0">
                <a:schemeClr val="tx2">
                  <a:alpha val="10000"/>
                </a:schemeClr>
              </a:outerShdw>
            </a:effectLst>
          </p:spPr>
        </p:pic>
      </p:grpSp>
      <p:pic>
        <p:nvPicPr>
          <p:cNvPr id="25" name="図 2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2AD83CA6-B5AF-F4DE-88F1-6B359F2E7ED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08448" y="3517951"/>
            <a:ext cx="1468965" cy="2695045"/>
          </a:xfrm>
          <a:prstGeom prst="rect">
            <a:avLst/>
          </a:prstGeom>
        </p:spPr>
      </p:pic>
    </p:spTree>
    <p:extLst>
      <p:ext uri="{BB962C8B-B14F-4D97-AF65-F5344CB8AC3E}">
        <p14:creationId xmlns:p14="http://schemas.microsoft.com/office/powerpoint/2010/main" val="125728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88AC2B3D-57B0-E5BA-ACD0-1BE3796DDF36}"/>
              </a:ext>
            </a:extLst>
          </p:cNvPr>
          <p:cNvGrpSpPr/>
          <p:nvPr/>
        </p:nvGrpSpPr>
        <p:grpSpPr>
          <a:xfrm>
            <a:off x="1812058" y="1976714"/>
            <a:ext cx="5639942" cy="4881286"/>
            <a:chOff x="1812058" y="1976714"/>
            <a:chExt cx="5639942" cy="4881286"/>
          </a:xfrm>
        </p:grpSpPr>
        <p:grpSp>
          <p:nvGrpSpPr>
            <p:cNvPr id="28" name="グループ化 27">
              <a:extLst>
                <a:ext uri="{FF2B5EF4-FFF2-40B4-BE49-F238E27FC236}">
                  <a16:creationId xmlns:a16="http://schemas.microsoft.com/office/drawing/2014/main" id="{6DF60A46-12A5-9FDB-07B2-E9FBC455946A}"/>
                </a:ext>
              </a:extLst>
            </p:cNvPr>
            <p:cNvGrpSpPr/>
            <p:nvPr/>
          </p:nvGrpSpPr>
          <p:grpSpPr>
            <a:xfrm>
              <a:off x="1812058" y="1976991"/>
              <a:ext cx="5639708" cy="4881009"/>
              <a:chOff x="2918883" y="2019838"/>
              <a:chExt cx="5530850" cy="4786795"/>
            </a:xfrm>
          </p:grpSpPr>
          <p:pic>
            <p:nvPicPr>
              <p:cNvPr id="25" name="図 24" descr="グラフィカル ユーザー インターフェイス, アプリケーション, Word&#10;&#10;自動的に生成された説明">
                <a:extLst>
                  <a:ext uri="{FF2B5EF4-FFF2-40B4-BE49-F238E27FC236}">
                    <a16:creationId xmlns:a16="http://schemas.microsoft.com/office/drawing/2014/main" id="{65743494-A225-F474-BCB3-8CABD078A3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18883" y="2019838"/>
                <a:ext cx="5530850" cy="4786795"/>
              </a:xfrm>
              <a:prstGeom prst="rect">
                <a:avLst/>
              </a:prstGeom>
              <a:ln w="6350">
                <a:solidFill>
                  <a:schemeClr val="bg1">
                    <a:lumMod val="85000"/>
                  </a:schemeClr>
                </a:solidFill>
              </a:ln>
              <a:effectLst>
                <a:outerShdw blurRad="127000" algn="ctr" rotWithShape="0">
                  <a:prstClr val="black">
                    <a:alpha val="10000"/>
                  </a:prstClr>
                </a:outerShdw>
              </a:effectLst>
            </p:spPr>
          </p:pic>
          <p:sp>
            <p:nvSpPr>
              <p:cNvPr id="27" name="正方形/長方形 26">
                <a:extLst>
                  <a:ext uri="{FF2B5EF4-FFF2-40B4-BE49-F238E27FC236}">
                    <a16:creationId xmlns:a16="http://schemas.microsoft.com/office/drawing/2014/main" id="{D639A8C1-A1C1-0C23-AB15-B1CCD7B0139E}"/>
                  </a:ext>
                </a:extLst>
              </p:cNvPr>
              <p:cNvSpPr/>
              <p:nvPr/>
            </p:nvSpPr>
            <p:spPr>
              <a:xfrm>
                <a:off x="2932390" y="4876801"/>
                <a:ext cx="5508610" cy="1929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grpSp>
        <p:pic>
          <p:nvPicPr>
            <p:cNvPr id="11" name="図 10">
              <a:extLst>
                <a:ext uri="{FF2B5EF4-FFF2-40B4-BE49-F238E27FC236}">
                  <a16:creationId xmlns:a16="http://schemas.microsoft.com/office/drawing/2014/main" id="{94BDDCC3-F7D7-DCE5-D397-B02EEA00A955}"/>
                </a:ext>
              </a:extLst>
            </p:cNvPr>
            <p:cNvPicPr>
              <a:picLocks noChangeAspect="1"/>
            </p:cNvPicPr>
            <p:nvPr/>
          </p:nvPicPr>
          <p:blipFill>
            <a:blip r:embed="rId4">
              <a:extLst>
                <a:ext uri="{28A0092B-C50C-407E-A947-70E740481C1C}">
                  <a14:useLocalDpi xmlns:a14="http://schemas.microsoft.com/office/drawing/2010/main" val="0"/>
                </a:ext>
              </a:extLst>
            </a:blip>
            <a:srcRect l="14666" t="-2" r="14633" b="-3969"/>
            <a:stretch>
              <a:fillRect/>
            </a:stretch>
          </p:blipFill>
          <p:spPr>
            <a:xfrm>
              <a:off x="1814399" y="1976714"/>
              <a:ext cx="5637601" cy="409807"/>
            </a:xfrm>
            <a:prstGeom prst="rect">
              <a:avLst/>
            </a:prstGeom>
          </p:spPr>
        </p:pic>
      </p:grpSp>
      <p:sp>
        <p:nvSpPr>
          <p:cNvPr id="2" name="タイトル 1">
            <a:extLst>
              <a:ext uri="{FF2B5EF4-FFF2-40B4-BE49-F238E27FC236}">
                <a16:creationId xmlns:a16="http://schemas.microsoft.com/office/drawing/2014/main" id="{B31FCA87-610E-FA72-AE8E-936D57359FBC}"/>
              </a:ext>
            </a:extLst>
          </p:cNvPr>
          <p:cNvSpPr>
            <a:spLocks noGrp="1"/>
          </p:cNvSpPr>
          <p:nvPr>
            <p:ph type="title"/>
          </p:nvPr>
        </p:nvSpPr>
        <p:spPr/>
        <p:txBody>
          <a:bodyPr/>
          <a:lstStyle/>
          <a:p>
            <a:r>
              <a:rPr kumimoji="1" lang="en-US" altLang="ja-JP" sz="1600" b="1" i="0" u="none" strike="noStrike" kern="1200" cap="none" spc="0" normalizeH="0" baseline="0" noProof="0" dirty="0" err="1">
                <a:ln>
                  <a:noFill/>
                </a:ln>
                <a:solidFill>
                  <a:srgbClr val="000000"/>
                </a:solidFill>
                <a:effectLst/>
                <a:uLnTx/>
                <a:uFillTx/>
                <a:latin typeface="Arial"/>
                <a:ea typeface="Yu Gothic" charset="-128"/>
              </a:rPr>
              <a:t>Sansan</a:t>
            </a:r>
            <a:r>
              <a:rPr kumimoji="1" lang="en-US" altLang="ja-JP" sz="1600" b="1" i="0" u="none" strike="noStrike" kern="1200" cap="none" spc="0" normalizeH="0" baseline="0" noProof="0" dirty="0">
                <a:ln>
                  <a:noFill/>
                </a:ln>
                <a:solidFill>
                  <a:srgbClr val="000000"/>
                </a:solidFill>
                <a:effectLst/>
                <a:uLnTx/>
                <a:uFillTx/>
                <a:latin typeface="Arial"/>
                <a:ea typeface="Yu Gothic" charset="-128"/>
              </a:rPr>
              <a:t> Innovation Navi</a:t>
            </a:r>
            <a:br>
              <a:rPr kumimoji="1" lang="en-US" altLang="ja-JP" dirty="0"/>
            </a:br>
            <a:r>
              <a:rPr kumimoji="1" lang="en-US" altLang="ja-JP" dirty="0" err="1"/>
              <a:t>Sansan</a:t>
            </a:r>
            <a:r>
              <a:rPr kumimoji="1" lang="en-US" altLang="ja-JP" dirty="0"/>
              <a:t> Seminar</a:t>
            </a:r>
            <a:endParaRPr kumimoji="1" lang="ja-JP" altLang="en-US"/>
          </a:p>
        </p:txBody>
      </p:sp>
      <p:sp>
        <p:nvSpPr>
          <p:cNvPr id="5" name="スライド番号プレースホルダー 4">
            <a:extLst>
              <a:ext uri="{FF2B5EF4-FFF2-40B4-BE49-F238E27FC236}">
                <a16:creationId xmlns:a16="http://schemas.microsoft.com/office/drawing/2014/main" id="{BB18DE24-4F9E-1C63-F3CF-1C986896E693}"/>
              </a:ext>
            </a:extLst>
          </p:cNvPr>
          <p:cNvSpPr>
            <a:spLocks noGrp="1"/>
          </p:cNvSpPr>
          <p:nvPr>
            <p:ph type="sldNum" sz="quarter" idx="10"/>
          </p:nvPr>
        </p:nvSpPr>
        <p:spPr/>
        <p:txBody>
          <a:bodyPr/>
          <a:lstStyle/>
          <a:p>
            <a:fld id="{BC97076A-FE38-4902-A3BD-70DA550777B1}" type="slidenum">
              <a:rPr kumimoji="1" lang="ja-JP" altLang="en-US" sz="600" smtClean="0"/>
              <a:pPr/>
              <a:t>53</a:t>
            </a:fld>
            <a:endParaRPr kumimoji="1" lang="ja-JP" altLang="en-US" sz="600"/>
          </a:p>
        </p:txBody>
      </p:sp>
      <p:sp>
        <p:nvSpPr>
          <p:cNvPr id="6" name="テキスト プレースホルダー 5">
            <a:extLst>
              <a:ext uri="{FF2B5EF4-FFF2-40B4-BE49-F238E27FC236}">
                <a16:creationId xmlns:a16="http://schemas.microsoft.com/office/drawing/2014/main" id="{795BD10C-AAC8-1B08-31C7-E97390C85D79}"/>
              </a:ext>
            </a:extLst>
          </p:cNvPr>
          <p:cNvSpPr>
            <a:spLocks noGrp="1"/>
          </p:cNvSpPr>
          <p:nvPr>
            <p:ph type="body" sz="quarter" idx="4294967295"/>
          </p:nvPr>
        </p:nvSpPr>
        <p:spPr>
          <a:xfrm>
            <a:off x="687140" y="1134929"/>
            <a:ext cx="10814050" cy="462128"/>
          </a:xfrm>
        </p:spPr>
        <p:txBody>
          <a:bodyPr>
            <a:normAutofit/>
          </a:bodyPr>
          <a:lstStyle/>
          <a:p>
            <a:pPr marL="0" indent="0">
              <a:buNone/>
            </a:pPr>
            <a:r>
              <a:rPr lang="en" altLang="ja-JP" sz="14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400" b="1">
                <a:latin typeface="Arial" panose="020B0604020202020204" pitchFamily="34" charset="0"/>
                <a:ea typeface="Yu Gothic" panose="020B0400000000000000" pitchFamily="34" charset="-128"/>
                <a:cs typeface="Arial" panose="020B0604020202020204" pitchFamily="34" charset="0"/>
              </a:rPr>
              <a:t>の活用方法を学ぶことができる各種セミナーの開催情報を探して、参加申し込みができます。</a:t>
            </a:r>
          </a:p>
        </p:txBody>
      </p:sp>
      <p:grpSp>
        <p:nvGrpSpPr>
          <p:cNvPr id="16" name="グループ化 15">
            <a:extLst>
              <a:ext uri="{FF2B5EF4-FFF2-40B4-BE49-F238E27FC236}">
                <a16:creationId xmlns:a16="http://schemas.microsoft.com/office/drawing/2014/main" id="{167C3554-A952-6173-075B-1CC868B6ABF5}"/>
              </a:ext>
            </a:extLst>
          </p:cNvPr>
          <p:cNvGrpSpPr/>
          <p:nvPr/>
        </p:nvGrpSpPr>
        <p:grpSpPr>
          <a:xfrm>
            <a:off x="2278938" y="1864203"/>
            <a:ext cx="1807751" cy="971254"/>
            <a:chOff x="2639625" y="1864203"/>
            <a:chExt cx="1807751" cy="971254"/>
          </a:xfrm>
        </p:grpSpPr>
        <p:sp>
          <p:nvSpPr>
            <p:cNvPr id="23" name="正方形/長方形 22">
              <a:extLst>
                <a:ext uri="{FF2B5EF4-FFF2-40B4-BE49-F238E27FC236}">
                  <a16:creationId xmlns:a16="http://schemas.microsoft.com/office/drawing/2014/main" id="{DA7C0C5F-3B5F-FF9A-F21F-44CB73D8617E}"/>
                </a:ext>
              </a:extLst>
            </p:cNvPr>
            <p:cNvSpPr/>
            <p:nvPr/>
          </p:nvSpPr>
          <p:spPr>
            <a:xfrm>
              <a:off x="4039666" y="1976718"/>
              <a:ext cx="407710" cy="409807"/>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34" name="フリーフォーム 33">
              <a:extLst>
                <a:ext uri="{FF2B5EF4-FFF2-40B4-BE49-F238E27FC236}">
                  <a16:creationId xmlns:a16="http://schemas.microsoft.com/office/drawing/2014/main" id="{FBCA7743-BE4D-1A60-21C6-31491060B952}"/>
                </a:ext>
              </a:extLst>
            </p:cNvPr>
            <p:cNvSpPr/>
            <p:nvPr/>
          </p:nvSpPr>
          <p:spPr>
            <a:xfrm>
              <a:off x="3549512" y="2386528"/>
              <a:ext cx="690664" cy="241732"/>
            </a:xfrm>
            <a:custGeom>
              <a:avLst/>
              <a:gdLst>
                <a:gd name="connsiteX0" fmla="*/ 677333 w 677333"/>
                <a:gd name="connsiteY0" fmla="*/ 0 h 237066"/>
                <a:gd name="connsiteX1" fmla="*/ 677333 w 677333"/>
                <a:gd name="connsiteY1" fmla="*/ 237066 h 237066"/>
                <a:gd name="connsiteX2" fmla="*/ 0 w 677333"/>
                <a:gd name="connsiteY2" fmla="*/ 237066 h 237066"/>
              </a:gdLst>
              <a:ahLst/>
              <a:cxnLst>
                <a:cxn ang="0">
                  <a:pos x="connsiteX0" y="connsiteY0"/>
                </a:cxn>
                <a:cxn ang="0">
                  <a:pos x="connsiteX1" y="connsiteY1"/>
                </a:cxn>
                <a:cxn ang="0">
                  <a:pos x="connsiteX2" y="connsiteY2"/>
                </a:cxn>
              </a:cxnLst>
              <a:rect l="l" t="t" r="r" b="b"/>
              <a:pathLst>
                <a:path w="677333" h="237066">
                  <a:moveTo>
                    <a:pt x="677333" y="0"/>
                  </a:moveTo>
                  <a:lnTo>
                    <a:pt x="677333" y="237066"/>
                  </a:lnTo>
                  <a:lnTo>
                    <a:pt x="0" y="237066"/>
                  </a:lnTo>
                </a:path>
              </a:pathLst>
            </a:cu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91167287-D1B8-2089-8255-43020E8B4A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39625" y="1864203"/>
              <a:ext cx="991048" cy="971254"/>
            </a:xfrm>
            <a:prstGeom prst="ellipse">
              <a:avLst/>
            </a:prstGeom>
            <a:ln w="38100">
              <a:solidFill>
                <a:schemeClr val="accent1">
                  <a:lumMod val="60000"/>
                  <a:lumOff val="40000"/>
                </a:schemeClr>
              </a:solidFill>
            </a:ln>
            <a:effectLst>
              <a:outerShdw blurRad="127000" algn="ctr" rotWithShape="0">
                <a:schemeClr val="tx2">
                  <a:alpha val="10000"/>
                </a:schemeClr>
              </a:outerShdw>
            </a:effectLst>
          </p:spPr>
        </p:pic>
      </p:grpSp>
      <p:grpSp>
        <p:nvGrpSpPr>
          <p:cNvPr id="20" name="グループ化 19">
            <a:extLst>
              <a:ext uri="{FF2B5EF4-FFF2-40B4-BE49-F238E27FC236}">
                <a16:creationId xmlns:a16="http://schemas.microsoft.com/office/drawing/2014/main" id="{FF6F6F8C-AFEA-CE10-EB6A-B95D8F255CF5}"/>
              </a:ext>
            </a:extLst>
          </p:cNvPr>
          <p:cNvGrpSpPr/>
          <p:nvPr/>
        </p:nvGrpSpPr>
        <p:grpSpPr>
          <a:xfrm>
            <a:off x="8483523" y="2486733"/>
            <a:ext cx="2519169" cy="3323700"/>
            <a:chOff x="8483523" y="2486733"/>
            <a:chExt cx="2519169" cy="3323700"/>
          </a:xfrm>
        </p:grpSpPr>
        <p:pic>
          <p:nvPicPr>
            <p:cNvPr id="9" name="図 8" descr="QR コード&#10;&#10;自動的に生成された説明">
              <a:extLst>
                <a:ext uri="{FF2B5EF4-FFF2-40B4-BE49-F238E27FC236}">
                  <a16:creationId xmlns:a16="http://schemas.microsoft.com/office/drawing/2014/main" id="{D5028676-AE54-9738-93E3-7658427E20E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8483523" y="2486733"/>
              <a:ext cx="2519169" cy="2519169"/>
            </a:xfrm>
            <a:prstGeom prst="rect">
              <a:avLst/>
            </a:prstGeom>
            <a:solidFill>
              <a:schemeClr val="bg1"/>
            </a:solidFill>
            <a:ln w="6350">
              <a:solidFill>
                <a:schemeClr val="bg1">
                  <a:lumMod val="85000"/>
                </a:schemeClr>
              </a:solidFill>
            </a:ln>
          </p:spPr>
        </p:pic>
        <p:sp>
          <p:nvSpPr>
            <p:cNvPr id="12" name="角丸四角形 11">
              <a:hlinkClick r:id="rId8"/>
              <a:extLst>
                <a:ext uri="{FF2B5EF4-FFF2-40B4-BE49-F238E27FC236}">
                  <a16:creationId xmlns:a16="http://schemas.microsoft.com/office/drawing/2014/main" id="{C8325BB0-63BF-C314-4E18-3291B2D83E0D}"/>
                </a:ext>
              </a:extLst>
            </p:cNvPr>
            <p:cNvSpPr/>
            <p:nvPr/>
          </p:nvSpPr>
          <p:spPr>
            <a:xfrm>
              <a:off x="8483523" y="5219563"/>
              <a:ext cx="2519169" cy="59087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u="sng">
                  <a:solidFill>
                    <a:schemeClr val="bg1"/>
                  </a:solidFill>
                  <a:latin typeface="+mj-lt"/>
                  <a:ea typeface="Yu Gothic" charset="-128"/>
                  <a:cs typeface="Yu Gothic" charset="-128"/>
                  <a:hlinkClick r:id="rId9">
                    <a:extLst>
                      <a:ext uri="{A12FA001-AC4F-418D-AE19-62706E023703}">
                        <ahyp:hlinkClr xmlns:ahyp="http://schemas.microsoft.com/office/drawing/2018/hyperlinkcolor" val="tx"/>
                      </a:ext>
                    </a:extLst>
                  </a:hlinkClick>
                </a:rPr>
                <a:t>セミナーページはこちら</a:t>
              </a:r>
              <a:endParaRPr lang="ja-JP" altLang="en-US" sz="1400" b="1" u="sng">
                <a:solidFill>
                  <a:schemeClr val="bg1"/>
                </a:solidFill>
                <a:latin typeface="+mj-lt"/>
                <a:ea typeface="Yu Gothic" charset="-128"/>
                <a:cs typeface="Yu Gothic" charset="-128"/>
              </a:endParaRPr>
            </a:p>
          </p:txBody>
        </p:sp>
        <p:pic>
          <p:nvPicPr>
            <p:cNvPr id="19" name="図 18" descr="QR コード&#10;&#10;自動的に生成された説明">
              <a:extLst>
                <a:ext uri="{FF2B5EF4-FFF2-40B4-BE49-F238E27FC236}">
                  <a16:creationId xmlns:a16="http://schemas.microsoft.com/office/drawing/2014/main" id="{657497C1-8F78-8EAD-F54E-DFAD3557BD8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499682" y="2487238"/>
              <a:ext cx="2503010" cy="2503010"/>
            </a:xfrm>
            <a:prstGeom prst="rect">
              <a:avLst/>
            </a:prstGeom>
            <a:ln>
              <a:noFill/>
            </a:ln>
          </p:spPr>
        </p:pic>
      </p:grpSp>
      <p:pic>
        <p:nvPicPr>
          <p:cNvPr id="7" name="図 6" descr="タイムライン&#10;&#10;AI 生成コンテンツは誤りを含む可能性があります。">
            <a:extLst>
              <a:ext uri="{FF2B5EF4-FFF2-40B4-BE49-F238E27FC236}">
                <a16:creationId xmlns:a16="http://schemas.microsoft.com/office/drawing/2014/main" id="{F9A875FD-5EA2-708D-9742-7B25337E97AA}"/>
              </a:ext>
            </a:extLst>
          </p:cNvPr>
          <p:cNvPicPr>
            <a:picLocks noChangeAspect="1"/>
          </p:cNvPicPr>
          <p:nvPr/>
        </p:nvPicPr>
        <p:blipFill>
          <a:blip r:embed="rId11">
            <a:extLst>
              <a:ext uri="{28A0092B-C50C-407E-A947-70E740481C1C}">
                <a14:useLocalDpi xmlns:a14="http://schemas.microsoft.com/office/drawing/2010/main" val="0"/>
              </a:ext>
            </a:extLst>
          </a:blip>
          <a:srcRect b="8046"/>
          <a:stretch>
            <a:fillRect/>
          </a:stretch>
        </p:blipFill>
        <p:spPr>
          <a:xfrm>
            <a:off x="2110053" y="4890185"/>
            <a:ext cx="4987731" cy="1967815"/>
          </a:xfrm>
          <a:prstGeom prst="rect">
            <a:avLst/>
          </a:prstGeom>
        </p:spPr>
      </p:pic>
    </p:spTree>
    <p:extLst>
      <p:ext uri="{BB962C8B-B14F-4D97-AF65-F5344CB8AC3E}">
        <p14:creationId xmlns:p14="http://schemas.microsoft.com/office/powerpoint/2010/main" val="40381800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10;&#10;自動的に生成された説明">
            <a:extLst>
              <a:ext uri="{FF2B5EF4-FFF2-40B4-BE49-F238E27FC236}">
                <a16:creationId xmlns:a16="http://schemas.microsoft.com/office/drawing/2014/main" id="{DF9FE70D-297A-9B4B-5DF9-C1CD574FA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8849" y="1861236"/>
            <a:ext cx="7434301" cy="4592100"/>
          </a:xfrm>
          <a:prstGeom prst="rect">
            <a:avLst/>
          </a:prstGeom>
          <a:ln w="6350">
            <a:solidFill>
              <a:schemeClr val="bg1">
                <a:lumMod val="85000"/>
              </a:schemeClr>
            </a:solidFill>
          </a:ln>
          <a:effectLst>
            <a:outerShdw blurRad="127000" algn="ctr" rotWithShape="0">
              <a:prstClr val="black">
                <a:alpha val="10000"/>
              </a:prstClr>
            </a:outerShdw>
          </a:effectLst>
        </p:spPr>
      </p:pic>
      <p:sp>
        <p:nvSpPr>
          <p:cNvPr id="12" name="テキスト プレースホルダー 11">
            <a:extLst>
              <a:ext uri="{FF2B5EF4-FFF2-40B4-BE49-F238E27FC236}">
                <a16:creationId xmlns:a16="http://schemas.microsoft.com/office/drawing/2014/main" id="{2D64E8B3-76DB-7E47-85F7-E23C33896FBF}"/>
              </a:ext>
            </a:extLst>
          </p:cNvPr>
          <p:cNvSpPr>
            <a:spLocks noGrp="1"/>
          </p:cNvSpPr>
          <p:nvPr>
            <p:ph type="body" sz="quarter" idx="4294967295"/>
          </p:nvPr>
        </p:nvSpPr>
        <p:spPr>
          <a:xfrm>
            <a:off x="578224" y="1115218"/>
            <a:ext cx="6422184" cy="538580"/>
          </a:xfrm>
        </p:spPr>
        <p:txBody>
          <a:bodyPr>
            <a:normAutofit/>
          </a:bodyPr>
          <a:lstStyle/>
          <a:p>
            <a:pPr marL="72000" indent="0">
              <a:buNone/>
            </a:pPr>
            <a:r>
              <a:rPr lang="ja-JP" altLang="en-US" sz="1400" b="1" dirty="0">
                <a:solidFill>
                  <a:schemeClr val="tx1"/>
                </a:solidFill>
                <a:latin typeface="Yu Gothic" panose="020B0400000000000000" pitchFamily="34" charset="-128"/>
                <a:ea typeface="Yu Gothic" panose="020B0400000000000000" pitchFamily="34" charset="-128"/>
              </a:rPr>
              <a:t>サポートセンターのトップページ右上からアクセスできます。</a:t>
            </a:r>
            <a:endParaRPr kumimoji="1" lang="ja-JP" altLang="en-US" sz="1400" b="1" dirty="0">
              <a:solidFill>
                <a:schemeClr val="tx1"/>
              </a:solidFill>
              <a:latin typeface="Yu Gothic" panose="020B0400000000000000" pitchFamily="34" charset="-128"/>
              <a:ea typeface="Yu Gothic" panose="020B0400000000000000" pitchFamily="34" charset="-128"/>
            </a:endParaRPr>
          </a:p>
        </p:txBody>
      </p:sp>
      <p:sp>
        <p:nvSpPr>
          <p:cNvPr id="4" name="タイトル 3">
            <a:extLst>
              <a:ext uri="{FF2B5EF4-FFF2-40B4-BE49-F238E27FC236}">
                <a16:creationId xmlns:a16="http://schemas.microsoft.com/office/drawing/2014/main" id="{20F3BD5A-9952-0985-E9CA-C92212077A0C}"/>
              </a:ext>
            </a:extLst>
          </p:cNvPr>
          <p:cNvSpPr>
            <a:spLocks noGrp="1"/>
          </p:cNvSpPr>
          <p:nvPr>
            <p:ph type="title"/>
          </p:nvPr>
        </p:nvSpPr>
        <p:spPr/>
        <p:txBody>
          <a:bodyPr/>
          <a:lstStyle/>
          <a:p>
            <a:r>
              <a:rPr lang="en-US" altLang="ja-JP" dirty="0" err="1">
                <a:latin typeface="Arial" panose="020B0604020202020204" pitchFamily="34" charset="0"/>
                <a:ea typeface="游ゴシック" panose="020B0400000000000000" pitchFamily="50" charset="-128"/>
                <a:cs typeface="Arial" panose="020B0604020202020204" pitchFamily="34" charset="0"/>
              </a:rPr>
              <a:t>Sansan</a:t>
            </a:r>
            <a:r>
              <a:rPr lang="en-US" altLang="ja-JP" dirty="0">
                <a:latin typeface="Arial" panose="020B0604020202020204" pitchFamily="34" charset="0"/>
                <a:ea typeface="游ゴシック" panose="020B0400000000000000" pitchFamily="50" charset="-128"/>
                <a:cs typeface="Arial" panose="020B0604020202020204" pitchFamily="34" charset="0"/>
              </a:rPr>
              <a:t> Innovation Na</a:t>
            </a:r>
            <a:r>
              <a:rPr lang="en-US" altLang="ja-JP" spc="100" dirty="0">
                <a:latin typeface="Arial" panose="020B0604020202020204" pitchFamily="34" charset="0"/>
                <a:ea typeface="游ゴシック" panose="020B0400000000000000" pitchFamily="50" charset="-128"/>
                <a:cs typeface="Arial" panose="020B0604020202020204" pitchFamily="34" charset="0"/>
              </a:rPr>
              <a:t>v</a:t>
            </a:r>
            <a:r>
              <a:rPr lang="en-US" altLang="ja-JP" spc="200" dirty="0">
                <a:latin typeface="Arial" panose="020B0604020202020204" pitchFamily="34" charset="0"/>
                <a:ea typeface="游ゴシック" panose="020B0400000000000000" pitchFamily="50" charset="-128"/>
                <a:cs typeface="Arial" panose="020B0604020202020204" pitchFamily="34" charset="0"/>
              </a:rPr>
              <a:t>i</a:t>
            </a:r>
            <a:r>
              <a:rPr lang="ja-JP" altLang="en-US" dirty="0">
                <a:latin typeface="游ゴシック" panose="020B0400000000000000" pitchFamily="50" charset="-128"/>
                <a:ea typeface="游ゴシック" panose="020B0400000000000000" pitchFamily="50" charset="-128"/>
              </a:rPr>
              <a:t>へのアクセス方法</a:t>
            </a:r>
            <a:endParaRPr lang="ja-JP" altLang="en-US" dirty="0"/>
          </a:p>
        </p:txBody>
      </p:sp>
      <p:sp>
        <p:nvSpPr>
          <p:cNvPr id="5" name="スライド番号プレースホルダー 4">
            <a:extLst>
              <a:ext uri="{FF2B5EF4-FFF2-40B4-BE49-F238E27FC236}">
                <a16:creationId xmlns:a16="http://schemas.microsoft.com/office/drawing/2014/main" id="{A9C1F998-603E-A97D-26C7-3FE07F69502D}"/>
              </a:ext>
            </a:extLst>
          </p:cNvPr>
          <p:cNvSpPr>
            <a:spLocks noGrp="1"/>
          </p:cNvSpPr>
          <p:nvPr>
            <p:ph type="sldNum" sz="quarter" idx="10"/>
          </p:nvPr>
        </p:nvSpPr>
        <p:spPr/>
        <p:txBody>
          <a:bodyPr/>
          <a:lstStyle/>
          <a:p>
            <a:fld id="{BC97076A-FE38-4902-A3BD-70DA550777B1}" type="slidenum">
              <a:rPr lang="ja-JP" altLang="en-US" smtClean="0"/>
              <a:pPr/>
              <a:t>54</a:t>
            </a:fld>
            <a:endParaRPr lang="ja-JP" altLang="en-US"/>
          </a:p>
        </p:txBody>
      </p:sp>
      <p:sp>
        <p:nvSpPr>
          <p:cNvPr id="6" name="正方形/長方形 5">
            <a:extLst>
              <a:ext uri="{FF2B5EF4-FFF2-40B4-BE49-F238E27FC236}">
                <a16:creationId xmlns:a16="http://schemas.microsoft.com/office/drawing/2014/main" id="{8AB65AD3-54A1-B0F8-3827-A7510C54E38B}"/>
              </a:ext>
            </a:extLst>
          </p:cNvPr>
          <p:cNvSpPr/>
          <p:nvPr/>
        </p:nvSpPr>
        <p:spPr>
          <a:xfrm>
            <a:off x="5923119" y="2467455"/>
            <a:ext cx="1984011" cy="377346"/>
          </a:xfrm>
          <a:prstGeom prst="rect">
            <a:avLst/>
          </a:prstGeom>
          <a:noFill/>
          <a:ln w="38100" cmpd="sng" algn="ctr">
            <a:solidFill>
              <a:schemeClr val="accent6"/>
            </a:solidFill>
            <a:prstDash val="solid"/>
            <a:round/>
            <a:headEnd/>
            <a:tailEnd/>
          </a:ln>
          <a:effectLst/>
        </p:spPr>
        <p:txBody>
          <a:bodyPr wrap="none" lIns="33231" tIns="0" rIns="33231" bIns="0" rtlCol="0" anchor="ctr"/>
          <a:lstStyle/>
          <a:p>
            <a:pPr algn="ctr" defTabSz="844083">
              <a:defRPr/>
            </a:pPr>
            <a:endParaRPr lang="ja-JP" altLang="en-US" sz="1477" kern="0" dirty="0">
              <a:solidFill>
                <a:schemeClr val="accent4"/>
              </a:solidFill>
              <a:latin typeface="ヒラギノ角ゴ Pro W6" pitchFamily="34" charset="-128"/>
              <a:ea typeface="ヒラギノ角ゴ Pro W6" pitchFamily="34" charset="-128"/>
            </a:endParaRPr>
          </a:p>
        </p:txBody>
      </p:sp>
    </p:spTree>
    <p:extLst>
      <p:ext uri="{BB962C8B-B14F-4D97-AF65-F5344CB8AC3E}">
        <p14:creationId xmlns:p14="http://schemas.microsoft.com/office/powerpoint/2010/main" val="122037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FDBF044-9625-F14B-93CA-0F115A0535F1}"/>
              </a:ext>
            </a:extLst>
          </p:cNvPr>
          <p:cNvSpPr>
            <a:spLocks noGrp="1"/>
          </p:cNvSpPr>
          <p:nvPr>
            <p:ph type="title"/>
          </p:nvPr>
        </p:nvSpPr>
        <p:spPr/>
        <p:txBody>
          <a:bodyPr/>
          <a:lstStyle/>
          <a:p>
            <a:r>
              <a:rPr lang="ja-JP" altLang="en-US" sz="1800"/>
              <a:t>オンラインコミュニティー</a:t>
            </a:r>
            <a:br>
              <a:rPr lang="ja-JP" altLang="en-US"/>
            </a:br>
            <a:r>
              <a:rPr lang="en-US" altLang="ja-JP" dirty="0" err="1"/>
              <a:t>Sansan</a:t>
            </a:r>
            <a:r>
              <a:rPr lang="en-US" altLang="ja-JP" dirty="0"/>
              <a:t> User Forum</a:t>
            </a:r>
            <a:endParaRPr lang="ja-JP" altLang="en-US"/>
          </a:p>
        </p:txBody>
      </p:sp>
      <p:pic>
        <p:nvPicPr>
          <p:cNvPr id="2" name="図 1">
            <a:extLst>
              <a:ext uri="{FF2B5EF4-FFF2-40B4-BE49-F238E27FC236}">
                <a16:creationId xmlns:a16="http://schemas.microsoft.com/office/drawing/2014/main" id="{16DD00D3-70F2-307B-1994-6109A9F6ADA7}"/>
              </a:ext>
            </a:extLst>
          </p:cNvPr>
          <p:cNvPicPr>
            <a:picLocks noChangeAspect="1"/>
          </p:cNvPicPr>
          <p:nvPr/>
        </p:nvPicPr>
        <p:blipFill>
          <a:blip r:embed="rId3"/>
          <a:stretch>
            <a:fillRect/>
          </a:stretch>
        </p:blipFill>
        <p:spPr>
          <a:xfrm>
            <a:off x="10512000" y="180000"/>
            <a:ext cx="1490770" cy="720000"/>
          </a:xfrm>
          <a:prstGeom prst="rect">
            <a:avLst/>
          </a:prstGeom>
        </p:spPr>
      </p:pic>
      <p:grpSp>
        <p:nvGrpSpPr>
          <p:cNvPr id="3" name="グループ化 2">
            <a:extLst>
              <a:ext uri="{FF2B5EF4-FFF2-40B4-BE49-F238E27FC236}">
                <a16:creationId xmlns:a16="http://schemas.microsoft.com/office/drawing/2014/main" id="{DB8CD587-19ED-B818-2840-8A9878EAE50F}"/>
              </a:ext>
            </a:extLst>
          </p:cNvPr>
          <p:cNvGrpSpPr/>
          <p:nvPr/>
        </p:nvGrpSpPr>
        <p:grpSpPr>
          <a:xfrm>
            <a:off x="685650" y="2831153"/>
            <a:ext cx="3340086" cy="3298911"/>
            <a:chOff x="685650" y="2893545"/>
            <a:chExt cx="3340086" cy="3298911"/>
          </a:xfrm>
        </p:grpSpPr>
        <p:sp>
          <p:nvSpPr>
            <p:cNvPr id="6" name="角丸四角形 5">
              <a:extLst>
                <a:ext uri="{FF2B5EF4-FFF2-40B4-BE49-F238E27FC236}">
                  <a16:creationId xmlns:a16="http://schemas.microsoft.com/office/drawing/2014/main" id="{A5777555-38F4-24AD-A26B-6AE77939AD68}"/>
                </a:ext>
              </a:extLst>
            </p:cNvPr>
            <p:cNvSpPr/>
            <p:nvPr/>
          </p:nvSpPr>
          <p:spPr>
            <a:xfrm>
              <a:off x="685650" y="3246706"/>
              <a:ext cx="3340086" cy="2945750"/>
            </a:xfrm>
            <a:prstGeom prst="roundRect">
              <a:avLst>
                <a:gd name="adj" fmla="val 5358"/>
              </a:avLst>
            </a:prstGeom>
            <a:solidFill>
              <a:srgbClr val="ECF9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0" rIns="180000" bIns="0" rtlCol="0" anchor="t"/>
            <a:lstStyle/>
            <a:p>
              <a:pPr algn="ctr">
                <a:lnSpc>
                  <a:spcPct val="130000"/>
                </a:lnSpc>
              </a:pPr>
              <a:r>
                <a:rPr lang="en" altLang="ja-JP" b="1" dirty="0">
                  <a:solidFill>
                    <a:schemeClr val="accent1"/>
                  </a:solidFill>
                  <a:latin typeface="Arial" panose="020B0604020202020204" pitchFamily="34" charset="0"/>
                  <a:ea typeface="Yu Gothic" panose="020B0400000000000000" pitchFamily="34" charset="-128"/>
                  <a:cs typeface="Arial" panose="020B0604020202020204" pitchFamily="34" charset="0"/>
                </a:rPr>
                <a:t>Voyagers</a:t>
              </a:r>
              <a:r>
                <a:rPr lang="ja-JP" altLang="en-US" b="1">
                  <a:solidFill>
                    <a:schemeClr val="accent1"/>
                  </a:solidFill>
                  <a:latin typeface="Arial" panose="020B0604020202020204" pitchFamily="34" charset="0"/>
                  <a:ea typeface="Yu Gothic" panose="020B0400000000000000" pitchFamily="34" charset="-128"/>
                  <a:cs typeface="Arial" panose="020B0604020202020204" pitchFamily="34" charset="0"/>
                </a:rPr>
                <a:t>との交流</a:t>
              </a:r>
            </a:p>
            <a:p>
              <a:pPr>
                <a:lnSpc>
                  <a:spcPct val="130000"/>
                </a:lnSpc>
              </a:pPr>
              <a:endParaRPr lang="ja-JP" altLang="en-US" sz="1300" b="1">
                <a:solidFill>
                  <a:schemeClr val="accent1"/>
                </a:solidFill>
                <a:cs typeface="Yu Gothic" charset="-128"/>
              </a:endParaRPr>
            </a:p>
            <a:p>
              <a:pPr>
                <a:lnSpc>
                  <a:spcPct val="130000"/>
                </a:lnSpc>
              </a:pPr>
              <a:r>
                <a:rPr lang="ja-JP" altLang="en-US" sz="1300" b="1">
                  <a:solidFill>
                    <a:schemeClr val="accent1"/>
                  </a:solidFill>
                  <a:cs typeface="Yu Gothic" charset="-128"/>
                </a:rPr>
                <a:t>社内</a:t>
              </a:r>
              <a:r>
                <a:rPr kumimoji="1" lang="ja-JP" altLang="en-US" sz="1300" b="1">
                  <a:solidFill>
                    <a:schemeClr val="accent1"/>
                  </a:solidFill>
                  <a:cs typeface="Yu Gothic" charset="-128"/>
                </a:rPr>
                <a:t>推進や運用方法、具体的な活用方法など</a:t>
              </a:r>
              <a:r>
                <a:rPr lang="ja-JP" altLang="en-US" sz="1300" b="1">
                  <a:solidFill>
                    <a:schemeClr val="accent1"/>
                  </a:solidFill>
                  <a:cs typeface="Yu Gothic" charset="-128"/>
                </a:rPr>
                <a:t>について</a:t>
              </a:r>
              <a:r>
                <a:rPr kumimoji="1" lang="ja-JP" altLang="en-US" sz="1300" b="1">
                  <a:solidFill>
                    <a:schemeClr val="accent1"/>
                  </a:solidFill>
                  <a:cs typeface="Yu Gothic" charset="-128"/>
                </a:rPr>
                <a:t>、</a:t>
              </a:r>
              <a:r>
                <a:rPr lang="ja-JP" altLang="en-US" sz="1300" b="1">
                  <a:solidFill>
                    <a:schemeClr val="accent1"/>
                  </a:solidFill>
                  <a:cs typeface="Yu Gothic" charset="-128"/>
                </a:rPr>
                <a:t>他社</a:t>
              </a:r>
              <a:r>
                <a:rPr kumimoji="1" lang="ja-JP" altLang="en-US" sz="1300" b="1">
                  <a:solidFill>
                    <a:schemeClr val="accent1"/>
                  </a:solidFill>
                  <a:cs typeface="Yu Gothic" charset="-128"/>
                </a:rPr>
                <a:t>のユーザーに相談・質問をしたり、</a:t>
              </a:r>
              <a:r>
                <a:rPr lang="ja-JP" altLang="en-US" sz="1300" b="1">
                  <a:solidFill>
                    <a:schemeClr val="accent1"/>
                  </a:solidFill>
                  <a:cs typeface="Yu Gothic" charset="-128"/>
                </a:rPr>
                <a:t>情報交換をしたり</a:t>
              </a:r>
              <a:r>
                <a:rPr kumimoji="1" lang="ja-JP" altLang="en-US" sz="1300" b="1">
                  <a:solidFill>
                    <a:schemeClr val="accent1"/>
                  </a:solidFill>
                  <a:cs typeface="Yu Gothic" charset="-128"/>
                </a:rPr>
                <a:t>することができます。</a:t>
              </a:r>
            </a:p>
          </p:txBody>
        </p:sp>
        <p:sp>
          <p:nvSpPr>
            <p:cNvPr id="5" name="テキスト ボックス 4">
              <a:extLst>
                <a:ext uri="{FF2B5EF4-FFF2-40B4-BE49-F238E27FC236}">
                  <a16:creationId xmlns:a16="http://schemas.microsoft.com/office/drawing/2014/main" id="{38C88447-050D-DB76-63E9-785A519660C7}"/>
                </a:ext>
              </a:extLst>
            </p:cNvPr>
            <p:cNvSpPr txBox="1"/>
            <p:nvPr/>
          </p:nvSpPr>
          <p:spPr>
            <a:xfrm>
              <a:off x="2128066" y="2893545"/>
              <a:ext cx="455253" cy="573555"/>
            </a:xfrm>
            <a:prstGeom prst="rect">
              <a:avLst/>
            </a:prstGeom>
          </p:spPr>
          <p:txBody>
            <a:bodyPr vert="horz" wrap="none" lIns="0" tIns="0" rIns="0" bIns="0" rtlCol="0">
              <a:spAutoFit/>
            </a:bodyPr>
            <a:lstStyle/>
            <a:p>
              <a:pPr algn="ctr">
                <a:lnSpc>
                  <a:spcPct val="130000"/>
                </a:lnSpc>
                <a:spcBef>
                  <a:spcPts val="800"/>
                </a:spcBef>
              </a:pPr>
              <a:r>
                <a:rPr kumimoji="1" lang="en-US" altLang="ja-JP" sz="3200" b="1" dirty="0">
                  <a:solidFill>
                    <a:srgbClr val="0E84E5"/>
                  </a:solidFill>
                  <a:ea typeface="Yu Gothic" charset="-128"/>
                  <a:cs typeface="Yu Gothic" charset="-128"/>
                </a:rPr>
                <a:t>01</a:t>
              </a:r>
              <a:endParaRPr kumimoji="1" lang="ja-JP" altLang="en-US" sz="3200" b="1">
                <a:solidFill>
                  <a:srgbClr val="0E84E5"/>
                </a:solidFill>
                <a:ea typeface="Yu Gothic" charset="-128"/>
                <a:cs typeface="Yu Gothic" charset="-128"/>
              </a:endParaRPr>
            </a:p>
          </p:txBody>
        </p:sp>
      </p:grpSp>
      <p:grpSp>
        <p:nvGrpSpPr>
          <p:cNvPr id="10" name="グループ化 9">
            <a:extLst>
              <a:ext uri="{FF2B5EF4-FFF2-40B4-BE49-F238E27FC236}">
                <a16:creationId xmlns:a16="http://schemas.microsoft.com/office/drawing/2014/main" id="{58ECE0BC-1D8F-C847-54EA-73A8ADACA418}"/>
              </a:ext>
            </a:extLst>
          </p:cNvPr>
          <p:cNvGrpSpPr/>
          <p:nvPr/>
        </p:nvGrpSpPr>
        <p:grpSpPr>
          <a:xfrm>
            <a:off x="4398490" y="2831153"/>
            <a:ext cx="3340086" cy="3298911"/>
            <a:chOff x="685650" y="2893545"/>
            <a:chExt cx="3340086" cy="3298911"/>
          </a:xfrm>
        </p:grpSpPr>
        <p:sp>
          <p:nvSpPr>
            <p:cNvPr id="11" name="角丸四角形 10">
              <a:extLst>
                <a:ext uri="{FF2B5EF4-FFF2-40B4-BE49-F238E27FC236}">
                  <a16:creationId xmlns:a16="http://schemas.microsoft.com/office/drawing/2014/main" id="{5385C57A-63D7-B1E5-09E8-4E378BE98B3F}"/>
                </a:ext>
              </a:extLst>
            </p:cNvPr>
            <p:cNvSpPr/>
            <p:nvPr/>
          </p:nvSpPr>
          <p:spPr>
            <a:xfrm>
              <a:off x="685650" y="3246706"/>
              <a:ext cx="3340086" cy="2945750"/>
            </a:xfrm>
            <a:prstGeom prst="roundRect">
              <a:avLst>
                <a:gd name="adj" fmla="val 5358"/>
              </a:avLst>
            </a:prstGeom>
            <a:solidFill>
              <a:srgbClr val="ECF9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0" rIns="180000" bIns="0" rtlCol="0" anchor="t"/>
            <a:lstStyle/>
            <a:p>
              <a:pPr algn="ctr">
                <a:lnSpc>
                  <a:spcPct val="130000"/>
                </a:lnSpc>
              </a:pPr>
              <a:r>
                <a:rPr lang="ja-JP" altLang="en-US" b="1">
                  <a:solidFill>
                    <a:schemeClr val="accent1"/>
                  </a:solidFill>
                  <a:latin typeface="Arial" panose="020B0604020202020204" pitchFamily="34" charset="0"/>
                  <a:ea typeface="Yu Gothic" panose="020B0400000000000000" pitchFamily="34" charset="-128"/>
                  <a:cs typeface="Arial" panose="020B0604020202020204" pitchFamily="34" charset="0"/>
                </a:rPr>
                <a:t>限定イベントへの参加</a:t>
              </a:r>
            </a:p>
            <a:p>
              <a:pPr>
                <a:lnSpc>
                  <a:spcPct val="130000"/>
                </a:lnSpc>
              </a:pPr>
              <a:endParaRPr lang="ja-JP" altLang="en-US" sz="1300" b="1">
                <a:solidFill>
                  <a:schemeClr val="accent1"/>
                </a:solidFill>
                <a:cs typeface="Yu Gothic" charset="-128"/>
              </a:endParaRPr>
            </a:p>
            <a:p>
              <a:pPr>
                <a:lnSpc>
                  <a:spcPct val="130000"/>
                </a:lnSpc>
              </a:pPr>
              <a:r>
                <a:rPr lang="ja-JP" altLang="en-US" sz="1300" b="1">
                  <a:solidFill>
                    <a:schemeClr val="accent1"/>
                  </a:solidFill>
                  <a:cs typeface="Yu Gothic" charset="-128"/>
                </a:rPr>
                <a:t>直近開催予定のユーザー限定イベントを一覧で確認することができ、情報を入力せずにワンクリックでお申し込みが完了します。</a:t>
              </a:r>
            </a:p>
          </p:txBody>
        </p:sp>
        <p:sp>
          <p:nvSpPr>
            <p:cNvPr id="12" name="テキスト ボックス 11">
              <a:extLst>
                <a:ext uri="{FF2B5EF4-FFF2-40B4-BE49-F238E27FC236}">
                  <a16:creationId xmlns:a16="http://schemas.microsoft.com/office/drawing/2014/main" id="{CDA6354D-75E4-1544-EDA8-BBA99E8FA446}"/>
                </a:ext>
              </a:extLst>
            </p:cNvPr>
            <p:cNvSpPr txBox="1"/>
            <p:nvPr/>
          </p:nvSpPr>
          <p:spPr>
            <a:xfrm>
              <a:off x="2128066" y="2893545"/>
              <a:ext cx="455253" cy="573555"/>
            </a:xfrm>
            <a:prstGeom prst="rect">
              <a:avLst/>
            </a:prstGeom>
          </p:spPr>
          <p:txBody>
            <a:bodyPr vert="horz" wrap="none" lIns="0" tIns="0" rIns="0" bIns="0" rtlCol="0">
              <a:spAutoFit/>
            </a:bodyPr>
            <a:lstStyle/>
            <a:p>
              <a:pPr algn="ctr">
                <a:lnSpc>
                  <a:spcPct val="130000"/>
                </a:lnSpc>
                <a:spcBef>
                  <a:spcPts val="800"/>
                </a:spcBef>
              </a:pPr>
              <a:r>
                <a:rPr kumimoji="1" lang="en-US" altLang="ja-JP" sz="3200" b="1" dirty="0">
                  <a:solidFill>
                    <a:srgbClr val="0E84E5"/>
                  </a:solidFill>
                  <a:ea typeface="Yu Gothic" charset="-128"/>
                  <a:cs typeface="Yu Gothic" charset="-128"/>
                </a:rPr>
                <a:t>02</a:t>
              </a:r>
              <a:endParaRPr kumimoji="1" lang="ja-JP" altLang="en-US" sz="3200" b="1">
                <a:solidFill>
                  <a:srgbClr val="0E84E5"/>
                </a:solidFill>
                <a:ea typeface="Yu Gothic" charset="-128"/>
                <a:cs typeface="Yu Gothic" charset="-128"/>
              </a:endParaRPr>
            </a:p>
          </p:txBody>
        </p:sp>
      </p:grpSp>
      <p:grpSp>
        <p:nvGrpSpPr>
          <p:cNvPr id="13" name="グループ化 12">
            <a:extLst>
              <a:ext uri="{FF2B5EF4-FFF2-40B4-BE49-F238E27FC236}">
                <a16:creationId xmlns:a16="http://schemas.microsoft.com/office/drawing/2014/main" id="{AFAD623C-37AD-7176-21B2-297D5DFEA226}"/>
              </a:ext>
            </a:extLst>
          </p:cNvPr>
          <p:cNvGrpSpPr/>
          <p:nvPr/>
        </p:nvGrpSpPr>
        <p:grpSpPr>
          <a:xfrm>
            <a:off x="8111330" y="2831153"/>
            <a:ext cx="3340086" cy="3298911"/>
            <a:chOff x="685650" y="2893545"/>
            <a:chExt cx="3340086" cy="3298911"/>
          </a:xfrm>
        </p:grpSpPr>
        <p:sp>
          <p:nvSpPr>
            <p:cNvPr id="14" name="角丸四角形 13">
              <a:extLst>
                <a:ext uri="{FF2B5EF4-FFF2-40B4-BE49-F238E27FC236}">
                  <a16:creationId xmlns:a16="http://schemas.microsoft.com/office/drawing/2014/main" id="{EB4C9AA0-4CDB-3044-B9AD-17B28E9210FE}"/>
                </a:ext>
              </a:extLst>
            </p:cNvPr>
            <p:cNvSpPr/>
            <p:nvPr/>
          </p:nvSpPr>
          <p:spPr>
            <a:xfrm>
              <a:off x="685650" y="3246706"/>
              <a:ext cx="3340086" cy="2945750"/>
            </a:xfrm>
            <a:prstGeom prst="roundRect">
              <a:avLst>
                <a:gd name="adj" fmla="val 5358"/>
              </a:avLst>
            </a:prstGeom>
            <a:solidFill>
              <a:srgbClr val="ECF9FD"/>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360000" rIns="180000" bIns="0" rtlCol="0" anchor="t"/>
            <a:lstStyle/>
            <a:p>
              <a:pPr algn="ctr">
                <a:lnSpc>
                  <a:spcPct val="130000"/>
                </a:lnSpc>
              </a:pPr>
              <a:r>
                <a:rPr lang="ja-JP" altLang="en-US" b="1">
                  <a:solidFill>
                    <a:schemeClr val="accent1"/>
                  </a:solidFill>
                  <a:latin typeface="Arial" panose="020B0604020202020204" pitchFamily="34" charset="0"/>
                  <a:ea typeface="Yu Gothic" panose="020B0400000000000000" pitchFamily="34" charset="-128"/>
                  <a:cs typeface="Arial" panose="020B0604020202020204" pitchFamily="34" charset="0"/>
                </a:rPr>
                <a:t>限定コンテンツ</a:t>
              </a:r>
            </a:p>
            <a:p>
              <a:pPr>
                <a:lnSpc>
                  <a:spcPct val="130000"/>
                </a:lnSpc>
              </a:pPr>
              <a:endParaRPr lang="ja-JP" altLang="en-US" sz="1300" b="1">
                <a:solidFill>
                  <a:schemeClr val="accent1"/>
                </a:solidFill>
                <a:cs typeface="Yu Gothic" charset="-128"/>
              </a:endParaRPr>
            </a:p>
            <a:p>
              <a:pPr>
                <a:lnSpc>
                  <a:spcPct val="130000"/>
                </a:lnSpc>
              </a:pPr>
              <a:r>
                <a:rPr lang="en" altLang="ja-JP" sz="1300" b="1" dirty="0" err="1">
                  <a:solidFill>
                    <a:schemeClr val="accent1"/>
                  </a:solidFill>
                  <a:cs typeface="Yu Gothic" charset="-128"/>
                </a:rPr>
                <a:t>Sansan</a:t>
              </a:r>
              <a:r>
                <a:rPr lang="en" altLang="ja-JP" sz="1300" b="1" dirty="0">
                  <a:solidFill>
                    <a:schemeClr val="accent1"/>
                  </a:solidFill>
                  <a:cs typeface="Yu Gothic" charset="-128"/>
                </a:rPr>
                <a:t> Innovation Summit</a:t>
              </a:r>
              <a:r>
                <a:rPr lang="ja-JP" altLang="en-US" sz="1300" b="1">
                  <a:solidFill>
                    <a:schemeClr val="accent1"/>
                  </a:solidFill>
                  <a:cs typeface="Yu Gothic" charset="-128"/>
                </a:rPr>
                <a:t>など、特別講演のアーカイブ動画を視聴できます。社内推進や活用に関するヒントがたくさん詰まっています。</a:t>
              </a:r>
            </a:p>
          </p:txBody>
        </p:sp>
        <p:sp>
          <p:nvSpPr>
            <p:cNvPr id="15" name="テキスト ボックス 14">
              <a:extLst>
                <a:ext uri="{FF2B5EF4-FFF2-40B4-BE49-F238E27FC236}">
                  <a16:creationId xmlns:a16="http://schemas.microsoft.com/office/drawing/2014/main" id="{21B01221-7883-0885-5621-6A3DE23D9BBC}"/>
                </a:ext>
              </a:extLst>
            </p:cNvPr>
            <p:cNvSpPr txBox="1"/>
            <p:nvPr/>
          </p:nvSpPr>
          <p:spPr>
            <a:xfrm>
              <a:off x="2128066" y="2893545"/>
              <a:ext cx="455253" cy="573555"/>
            </a:xfrm>
            <a:prstGeom prst="rect">
              <a:avLst/>
            </a:prstGeom>
          </p:spPr>
          <p:txBody>
            <a:bodyPr vert="horz" wrap="none" lIns="0" tIns="0" rIns="0" bIns="0" rtlCol="0">
              <a:spAutoFit/>
            </a:bodyPr>
            <a:lstStyle/>
            <a:p>
              <a:pPr algn="ctr">
                <a:lnSpc>
                  <a:spcPct val="130000"/>
                </a:lnSpc>
                <a:spcBef>
                  <a:spcPts val="800"/>
                </a:spcBef>
              </a:pPr>
              <a:r>
                <a:rPr kumimoji="1" lang="en-US" altLang="ja-JP" sz="3200" b="1" dirty="0">
                  <a:solidFill>
                    <a:srgbClr val="0E84E5"/>
                  </a:solidFill>
                  <a:ea typeface="Yu Gothic" charset="-128"/>
                  <a:cs typeface="Yu Gothic" charset="-128"/>
                </a:rPr>
                <a:t>03</a:t>
              </a:r>
              <a:endParaRPr kumimoji="1" lang="ja-JP" altLang="en-US" sz="3200" b="1">
                <a:solidFill>
                  <a:srgbClr val="0E84E5"/>
                </a:solidFill>
                <a:ea typeface="Yu Gothic" charset="-128"/>
                <a:cs typeface="Yu Gothic" charset="-128"/>
              </a:endParaRPr>
            </a:p>
          </p:txBody>
        </p:sp>
      </p:grpSp>
      <p:sp>
        <p:nvSpPr>
          <p:cNvPr id="16" name="テキスト プレースホルダー 1">
            <a:extLst>
              <a:ext uri="{FF2B5EF4-FFF2-40B4-BE49-F238E27FC236}">
                <a16:creationId xmlns:a16="http://schemas.microsoft.com/office/drawing/2014/main" id="{4AC15D7E-1D3B-FBBC-48E4-6929AB86B3A0}"/>
              </a:ext>
            </a:extLst>
          </p:cNvPr>
          <p:cNvSpPr txBox="1">
            <a:spLocks/>
          </p:cNvSpPr>
          <p:nvPr/>
        </p:nvSpPr>
        <p:spPr>
          <a:xfrm>
            <a:off x="687140" y="1134929"/>
            <a:ext cx="10863179" cy="785054"/>
          </a:xfrm>
          <a:prstGeom prst="rect">
            <a:avLst/>
          </a:prstGeom>
        </p:spPr>
        <p:txBody>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lnSpc>
                <a:spcPct val="130000"/>
              </a:lnSpc>
              <a:buNone/>
            </a:pPr>
            <a:r>
              <a:rPr lang="en" altLang="ja-JP" sz="14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400" b="1">
                <a:latin typeface="Arial" panose="020B0604020202020204" pitchFamily="34" charset="0"/>
                <a:ea typeface="Yu Gothic" panose="020B0400000000000000" pitchFamily="34" charset="-128"/>
                <a:cs typeface="Arial" panose="020B0604020202020204" pitchFamily="34" charset="0"/>
              </a:rPr>
              <a:t>が提供する働き方を変える</a:t>
            </a:r>
            <a:r>
              <a:rPr lang="en" altLang="ja-JP" sz="1400" b="1" dirty="0">
                <a:latin typeface="Arial" panose="020B0604020202020204" pitchFamily="34" charset="0"/>
                <a:ea typeface="Yu Gothic" panose="020B0400000000000000" pitchFamily="34" charset="-128"/>
                <a:cs typeface="Arial" panose="020B0604020202020204" pitchFamily="34" charset="0"/>
              </a:rPr>
              <a:t>DX</a:t>
            </a:r>
            <a:r>
              <a:rPr lang="ja-JP" altLang="en-US" sz="1400" b="1">
                <a:latin typeface="Arial" panose="020B0604020202020204" pitchFamily="34" charset="0"/>
                <a:ea typeface="Yu Gothic" panose="020B0400000000000000" pitchFamily="34" charset="-128"/>
                <a:cs typeface="Arial" panose="020B0604020202020204" pitchFamily="34" charset="0"/>
              </a:rPr>
              <a:t>サービスをご利用中のユーザー（</a:t>
            </a:r>
            <a:r>
              <a:rPr lang="en" altLang="ja-JP" sz="1400" b="1" dirty="0">
                <a:latin typeface="Arial" panose="020B0604020202020204" pitchFamily="34" charset="0"/>
                <a:ea typeface="Yu Gothic" panose="020B0400000000000000" pitchFamily="34" charset="-128"/>
                <a:cs typeface="Arial" panose="020B0604020202020204" pitchFamily="34" charset="0"/>
              </a:rPr>
              <a:t>Voyager</a:t>
            </a:r>
            <a:r>
              <a:rPr lang="ja-JP" altLang="en" sz="1400" b="1">
                <a:latin typeface="Arial" panose="020B0604020202020204" pitchFamily="34" charset="0"/>
                <a:ea typeface="Yu Gothic" panose="020B0400000000000000" pitchFamily="34" charset="-128"/>
                <a:cs typeface="Arial" panose="020B0604020202020204" pitchFamily="34" charset="0"/>
              </a:rPr>
              <a:t>）</a:t>
            </a:r>
            <a:r>
              <a:rPr lang="ja-JP" altLang="en-US" sz="1400" b="1">
                <a:latin typeface="Arial" panose="020B0604020202020204" pitchFamily="34" charset="0"/>
                <a:ea typeface="Yu Gothic" panose="020B0400000000000000" pitchFamily="34" charset="-128"/>
                <a:cs typeface="Arial" panose="020B0604020202020204" pitchFamily="34" charset="0"/>
              </a:rPr>
              <a:t>同士が、</a:t>
            </a:r>
            <a:br>
              <a:rPr lang="en-US" altLang="ja-JP" sz="1400" b="1" dirty="0">
                <a:latin typeface="Arial" panose="020B0604020202020204" pitchFamily="34" charset="0"/>
                <a:ea typeface="Yu Gothic" panose="020B0400000000000000" pitchFamily="34" charset="-128"/>
                <a:cs typeface="Arial" panose="020B0604020202020204" pitchFamily="34" charset="0"/>
              </a:rPr>
            </a:br>
            <a:r>
              <a:rPr lang="ja-JP" altLang="en-US" sz="1400" b="1">
                <a:latin typeface="Arial" panose="020B0604020202020204" pitchFamily="34" charset="0"/>
                <a:ea typeface="Yu Gothic" panose="020B0400000000000000" pitchFamily="34" charset="-128"/>
                <a:cs typeface="Arial" panose="020B0604020202020204" pitchFamily="34" charset="0"/>
              </a:rPr>
              <a:t>気軽に情報交換できるオンラインコミュニティーです。ぜひ、ご参加ください！</a:t>
            </a:r>
          </a:p>
        </p:txBody>
      </p:sp>
      <p:sp>
        <p:nvSpPr>
          <p:cNvPr id="19" name="テキスト ボックス 18">
            <a:extLst>
              <a:ext uri="{FF2B5EF4-FFF2-40B4-BE49-F238E27FC236}">
                <a16:creationId xmlns:a16="http://schemas.microsoft.com/office/drawing/2014/main" id="{0E2CC99B-A2A1-FE46-EB8A-83F24B0B3AC8}"/>
              </a:ext>
            </a:extLst>
          </p:cNvPr>
          <p:cNvSpPr txBox="1"/>
          <p:nvPr/>
        </p:nvSpPr>
        <p:spPr>
          <a:xfrm>
            <a:off x="2262187" y="2154691"/>
            <a:ext cx="7667625" cy="534634"/>
          </a:xfrm>
          <a:prstGeom prst="rect">
            <a:avLst/>
          </a:prstGeom>
        </p:spPr>
        <p:txBody>
          <a:bodyPr vert="horz" wrap="square" lIns="91440" tIns="45720" rIns="91440" bIns="45720" rtlCol="0">
            <a:spAutoFit/>
          </a:bodyPr>
          <a:lstStyle/>
          <a:p>
            <a:pPr algn="ctr">
              <a:lnSpc>
                <a:spcPct val="130000"/>
              </a:lnSpc>
              <a:spcBef>
                <a:spcPts val="800"/>
              </a:spcBef>
            </a:pPr>
            <a:r>
              <a:rPr kumimoji="1" lang="en-US" altLang="ja-JP" sz="2400" b="1" dirty="0" err="1">
                <a:solidFill>
                  <a:schemeClr val="accent1"/>
                </a:solidFill>
                <a:ea typeface="Yu Gothic" charset="-128"/>
                <a:cs typeface="Yu Gothic" charset="-128"/>
              </a:rPr>
              <a:t>Sansan</a:t>
            </a:r>
            <a:r>
              <a:rPr kumimoji="1" lang="en-US" altLang="ja-JP" sz="2400" b="1" dirty="0">
                <a:solidFill>
                  <a:schemeClr val="accent1"/>
                </a:solidFill>
                <a:ea typeface="Yu Gothic" charset="-128"/>
                <a:cs typeface="Yu Gothic" charset="-128"/>
              </a:rPr>
              <a:t> User Forum</a:t>
            </a:r>
            <a:r>
              <a:rPr kumimoji="1" lang="ja-JP" altLang="en-US" sz="2400" b="1">
                <a:solidFill>
                  <a:schemeClr val="accent1"/>
                </a:solidFill>
                <a:ea typeface="Yu Gothic" charset="-128"/>
                <a:cs typeface="Yu Gothic" charset="-128"/>
              </a:rPr>
              <a:t>をおすすめする</a:t>
            </a:r>
            <a:r>
              <a:rPr kumimoji="1" lang="en-US" altLang="ja-JP" sz="2400" b="1" dirty="0">
                <a:solidFill>
                  <a:schemeClr val="accent1"/>
                </a:solidFill>
                <a:ea typeface="Yu Gothic" charset="-128"/>
                <a:cs typeface="Yu Gothic" charset="-128"/>
              </a:rPr>
              <a:t>3</a:t>
            </a:r>
            <a:r>
              <a:rPr kumimoji="1" lang="ja-JP" altLang="en-US" sz="2400" b="1">
                <a:solidFill>
                  <a:schemeClr val="accent1"/>
                </a:solidFill>
                <a:ea typeface="Yu Gothic" charset="-128"/>
                <a:cs typeface="Yu Gothic" charset="-128"/>
              </a:rPr>
              <a:t>つのポイント</a:t>
            </a:r>
          </a:p>
        </p:txBody>
      </p:sp>
      <p:pic>
        <p:nvPicPr>
          <p:cNvPr id="23" name="図 22">
            <a:extLst>
              <a:ext uri="{FF2B5EF4-FFF2-40B4-BE49-F238E27FC236}">
                <a16:creationId xmlns:a16="http://schemas.microsoft.com/office/drawing/2014/main" id="{274C079F-1403-C838-3C62-F72DCD6BE4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935" b="3056"/>
          <a:stretch/>
        </p:blipFill>
        <p:spPr>
          <a:xfrm>
            <a:off x="6209462" y="5100989"/>
            <a:ext cx="1601038" cy="868011"/>
          </a:xfrm>
          <a:prstGeom prst="rect">
            <a:avLst/>
          </a:prstGeom>
        </p:spPr>
      </p:pic>
      <p:pic>
        <p:nvPicPr>
          <p:cNvPr id="26" name="図 25">
            <a:extLst>
              <a:ext uri="{FF2B5EF4-FFF2-40B4-BE49-F238E27FC236}">
                <a16:creationId xmlns:a16="http://schemas.microsoft.com/office/drawing/2014/main" id="{7CA52229-3DCC-13B8-C84E-50BFBE723E21}"/>
              </a:ext>
            </a:extLst>
          </p:cNvPr>
          <p:cNvPicPr>
            <a:picLocks noChangeAspect="1"/>
          </p:cNvPicPr>
          <p:nvPr/>
        </p:nvPicPr>
        <p:blipFill>
          <a:blip r:embed="rId5"/>
          <a:stretch>
            <a:fillRect/>
          </a:stretch>
        </p:blipFill>
        <p:spPr>
          <a:xfrm>
            <a:off x="2782111" y="5061008"/>
            <a:ext cx="1308162" cy="1236807"/>
          </a:xfrm>
          <a:prstGeom prst="rect">
            <a:avLst/>
          </a:prstGeom>
        </p:spPr>
      </p:pic>
      <p:sp>
        <p:nvSpPr>
          <p:cNvPr id="27" name="正方形/長方形 26">
            <a:extLst>
              <a:ext uri="{FF2B5EF4-FFF2-40B4-BE49-F238E27FC236}">
                <a16:creationId xmlns:a16="http://schemas.microsoft.com/office/drawing/2014/main" id="{B7BD32E7-4A5C-BAD8-4CA2-B0754A698A0C}"/>
              </a:ext>
            </a:extLst>
          </p:cNvPr>
          <p:cNvSpPr/>
          <p:nvPr/>
        </p:nvSpPr>
        <p:spPr>
          <a:xfrm>
            <a:off x="2229692" y="4021148"/>
            <a:ext cx="252000" cy="355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chemeClr val="tx1"/>
              </a:solidFill>
              <a:effectLst/>
              <a:uLnTx/>
              <a:uFillTx/>
              <a:latin typeface="Arial"/>
              <a:ea typeface="游ゴシック Medium"/>
              <a:cs typeface="+mn-cs"/>
            </a:endParaRPr>
          </a:p>
        </p:txBody>
      </p:sp>
      <p:sp>
        <p:nvSpPr>
          <p:cNvPr id="28" name="正方形/長方形 27">
            <a:extLst>
              <a:ext uri="{FF2B5EF4-FFF2-40B4-BE49-F238E27FC236}">
                <a16:creationId xmlns:a16="http://schemas.microsoft.com/office/drawing/2014/main" id="{8A0A9BC6-7DC9-5E19-B76C-40803F82A8C1}"/>
              </a:ext>
            </a:extLst>
          </p:cNvPr>
          <p:cNvSpPr/>
          <p:nvPr/>
        </p:nvSpPr>
        <p:spPr>
          <a:xfrm>
            <a:off x="5942532" y="4021148"/>
            <a:ext cx="252000" cy="355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chemeClr val="tx1"/>
              </a:solidFill>
              <a:effectLst/>
              <a:uLnTx/>
              <a:uFillTx/>
              <a:latin typeface="Arial"/>
              <a:ea typeface="游ゴシック Medium"/>
              <a:cs typeface="+mn-cs"/>
            </a:endParaRPr>
          </a:p>
        </p:txBody>
      </p:sp>
      <p:sp>
        <p:nvSpPr>
          <p:cNvPr id="30" name="正方形/長方形 29">
            <a:extLst>
              <a:ext uri="{FF2B5EF4-FFF2-40B4-BE49-F238E27FC236}">
                <a16:creationId xmlns:a16="http://schemas.microsoft.com/office/drawing/2014/main" id="{6A0A717D-1614-D375-1AAE-28C594C5540D}"/>
              </a:ext>
            </a:extLst>
          </p:cNvPr>
          <p:cNvSpPr/>
          <p:nvPr/>
        </p:nvSpPr>
        <p:spPr>
          <a:xfrm>
            <a:off x="9655372" y="4021148"/>
            <a:ext cx="252000" cy="355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schemeClr val="tx1"/>
              </a:solidFill>
              <a:effectLst/>
              <a:uLnTx/>
              <a:uFillTx/>
              <a:latin typeface="Arial"/>
              <a:ea typeface="游ゴシック Medium"/>
              <a:cs typeface="+mn-cs"/>
            </a:endParaRPr>
          </a:p>
        </p:txBody>
      </p:sp>
      <p:grpSp>
        <p:nvGrpSpPr>
          <p:cNvPr id="4" name="グループ化 3">
            <a:extLst>
              <a:ext uri="{FF2B5EF4-FFF2-40B4-BE49-F238E27FC236}">
                <a16:creationId xmlns:a16="http://schemas.microsoft.com/office/drawing/2014/main" id="{A2A26800-355A-796E-175F-D9AA16314889}"/>
              </a:ext>
            </a:extLst>
          </p:cNvPr>
          <p:cNvGrpSpPr/>
          <p:nvPr/>
        </p:nvGrpSpPr>
        <p:grpSpPr>
          <a:xfrm>
            <a:off x="9776598" y="5125706"/>
            <a:ext cx="1831737" cy="1117131"/>
            <a:chOff x="9776598" y="5020931"/>
            <a:chExt cx="1831737" cy="1117131"/>
          </a:xfrm>
        </p:grpSpPr>
        <p:pic>
          <p:nvPicPr>
            <p:cNvPr id="18" name="図 17">
              <a:extLst>
                <a:ext uri="{FF2B5EF4-FFF2-40B4-BE49-F238E27FC236}">
                  <a16:creationId xmlns:a16="http://schemas.microsoft.com/office/drawing/2014/main" id="{1AC54715-CD88-B591-D35B-96F574E88D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776598" y="5149078"/>
              <a:ext cx="1831737" cy="988984"/>
            </a:xfrm>
            <a:prstGeom prst="rect">
              <a:avLst/>
            </a:prstGeom>
          </p:spPr>
        </p:pic>
        <p:pic>
          <p:nvPicPr>
            <p:cNvPr id="43" name="図 42">
              <a:extLst>
                <a:ext uri="{FF2B5EF4-FFF2-40B4-BE49-F238E27FC236}">
                  <a16:creationId xmlns:a16="http://schemas.microsoft.com/office/drawing/2014/main" id="{ED74F47D-063A-6B78-8784-42837B5CEA33}"/>
                </a:ext>
              </a:extLst>
            </p:cNvPr>
            <p:cNvPicPr>
              <a:picLocks noChangeAspect="1"/>
            </p:cNvPicPr>
            <p:nvPr/>
          </p:nvPicPr>
          <p:blipFill>
            <a:blip r:embed="rId7"/>
            <a:stretch>
              <a:fillRect/>
            </a:stretch>
          </p:blipFill>
          <p:spPr>
            <a:xfrm flipH="1">
              <a:off x="10636543" y="5020931"/>
              <a:ext cx="282638" cy="224448"/>
            </a:xfrm>
            <a:prstGeom prst="rect">
              <a:avLst/>
            </a:prstGeom>
          </p:spPr>
        </p:pic>
        <p:pic>
          <p:nvPicPr>
            <p:cNvPr id="44" name="図 43">
              <a:extLst>
                <a:ext uri="{FF2B5EF4-FFF2-40B4-BE49-F238E27FC236}">
                  <a16:creationId xmlns:a16="http://schemas.microsoft.com/office/drawing/2014/main" id="{E4DB061C-E801-CE7F-9BEC-49FB4B20B231}"/>
                </a:ext>
              </a:extLst>
            </p:cNvPr>
            <p:cNvPicPr>
              <a:picLocks noChangeAspect="1"/>
            </p:cNvPicPr>
            <p:nvPr/>
          </p:nvPicPr>
          <p:blipFill>
            <a:blip r:embed="rId7"/>
            <a:stretch>
              <a:fillRect/>
            </a:stretch>
          </p:blipFill>
          <p:spPr>
            <a:xfrm>
              <a:off x="11048545" y="5197065"/>
              <a:ext cx="282638" cy="224448"/>
            </a:xfrm>
            <a:prstGeom prst="rect">
              <a:avLst/>
            </a:prstGeom>
          </p:spPr>
        </p:pic>
      </p:grpSp>
      <p:sp>
        <p:nvSpPr>
          <p:cNvPr id="9" name="スライド番号プレースホルダー 8">
            <a:extLst>
              <a:ext uri="{FF2B5EF4-FFF2-40B4-BE49-F238E27FC236}">
                <a16:creationId xmlns:a16="http://schemas.microsoft.com/office/drawing/2014/main" id="{C806CF1A-C6B0-08E3-AC7D-6360DEE19CA4}"/>
              </a:ext>
            </a:extLst>
          </p:cNvPr>
          <p:cNvSpPr>
            <a:spLocks noGrp="1"/>
          </p:cNvSpPr>
          <p:nvPr>
            <p:ph type="sldNum" sz="quarter" idx="10"/>
          </p:nvPr>
        </p:nvSpPr>
        <p:spPr/>
        <p:txBody>
          <a:bodyPr/>
          <a:lstStyle/>
          <a:p>
            <a:fld id="{BC97076A-FE38-4902-A3BD-70DA550777B1}" type="slidenum">
              <a:rPr lang="ja-JP" altLang="en-US" smtClean="0"/>
              <a:pPr/>
              <a:t>55</a:t>
            </a:fld>
            <a:endParaRPr lang="ja-JP" altLang="en-US"/>
          </a:p>
        </p:txBody>
      </p:sp>
    </p:spTree>
    <p:extLst>
      <p:ext uri="{BB962C8B-B14F-4D97-AF65-F5344CB8AC3E}">
        <p14:creationId xmlns:p14="http://schemas.microsoft.com/office/powerpoint/2010/main" val="1906539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6887E-2CD0-550E-D225-6AF18F8CCA8E}"/>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DAF2595C-1E7D-7F35-6065-F5907260CFF6}"/>
              </a:ext>
            </a:extLst>
          </p:cNvPr>
          <p:cNvPicPr>
            <a:picLocks noChangeAspect="1"/>
          </p:cNvPicPr>
          <p:nvPr/>
        </p:nvPicPr>
        <p:blipFill>
          <a:blip r:embed="rId3">
            <a:extLst>
              <a:ext uri="{28A0092B-C50C-407E-A947-70E740481C1C}">
                <a14:useLocalDpi xmlns:a14="http://schemas.microsoft.com/office/drawing/2010/main" val="0"/>
              </a:ext>
            </a:extLst>
          </a:blip>
          <a:srcRect l="7738" t="-75" r="7701" b="39096"/>
          <a:stretch>
            <a:fillRect/>
          </a:stretch>
        </p:blipFill>
        <p:spPr>
          <a:xfrm>
            <a:off x="2535810" y="1634917"/>
            <a:ext cx="4996206" cy="4978321"/>
          </a:xfrm>
          <a:prstGeom prst="rect">
            <a:avLst/>
          </a:prstGeom>
          <a:ln w="6350">
            <a:solidFill>
              <a:schemeClr val="bg1">
                <a:lumMod val="85000"/>
              </a:schemeClr>
            </a:solidFill>
          </a:ln>
          <a:effectLst>
            <a:outerShdw blurRad="127000" algn="ctr" rotWithShape="0">
              <a:prstClr val="black">
                <a:alpha val="10000"/>
              </a:prstClr>
            </a:outerShdw>
          </a:effectLst>
        </p:spPr>
      </p:pic>
      <p:sp>
        <p:nvSpPr>
          <p:cNvPr id="14" name="正方形/長方形 13">
            <a:extLst>
              <a:ext uri="{FF2B5EF4-FFF2-40B4-BE49-F238E27FC236}">
                <a16:creationId xmlns:a16="http://schemas.microsoft.com/office/drawing/2014/main" id="{7D597FB3-09BE-4DA1-323D-DE269B3F04FE}"/>
              </a:ext>
            </a:extLst>
          </p:cNvPr>
          <p:cNvSpPr/>
          <p:nvPr/>
        </p:nvSpPr>
        <p:spPr>
          <a:xfrm>
            <a:off x="2704746" y="4151950"/>
            <a:ext cx="4647081" cy="1107761"/>
          </a:xfrm>
          <a:prstGeom prst="rect">
            <a:avLst/>
          </a:prstGeom>
          <a:noFill/>
          <a:ln w="38100">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48" name="正方形/長方形 47">
            <a:extLst>
              <a:ext uri="{FF2B5EF4-FFF2-40B4-BE49-F238E27FC236}">
                <a16:creationId xmlns:a16="http://schemas.microsoft.com/office/drawing/2014/main" id="{E25861B7-52D0-1394-BDE3-AC5DDA20CD0F}"/>
              </a:ext>
            </a:extLst>
          </p:cNvPr>
          <p:cNvSpPr/>
          <p:nvPr/>
        </p:nvSpPr>
        <p:spPr>
          <a:xfrm>
            <a:off x="6185787" y="5505476"/>
            <a:ext cx="1166040" cy="1107762"/>
          </a:xfrm>
          <a:prstGeom prst="rect">
            <a:avLst/>
          </a:prstGeom>
          <a:noFill/>
          <a:ln w="38100">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5" name="正方形/長方形 4">
            <a:extLst>
              <a:ext uri="{FF2B5EF4-FFF2-40B4-BE49-F238E27FC236}">
                <a16:creationId xmlns:a16="http://schemas.microsoft.com/office/drawing/2014/main" id="{64275C8D-FC10-A9F6-8552-84E674155DDC}"/>
              </a:ext>
            </a:extLst>
          </p:cNvPr>
          <p:cNvSpPr/>
          <p:nvPr/>
        </p:nvSpPr>
        <p:spPr>
          <a:xfrm>
            <a:off x="9596848" y="4237657"/>
            <a:ext cx="2075182" cy="2215679"/>
          </a:xfrm>
          <a:prstGeom prst="rect">
            <a:avLst/>
          </a:prstGeom>
          <a:noFill/>
          <a:ln>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7" name="正方形/長方形 6">
            <a:extLst>
              <a:ext uri="{FF2B5EF4-FFF2-40B4-BE49-F238E27FC236}">
                <a16:creationId xmlns:a16="http://schemas.microsoft.com/office/drawing/2014/main" id="{F140161F-23B0-ADEC-9C09-E5294E054B09}"/>
              </a:ext>
            </a:extLst>
          </p:cNvPr>
          <p:cNvSpPr/>
          <p:nvPr/>
        </p:nvSpPr>
        <p:spPr>
          <a:xfrm>
            <a:off x="9596848" y="3974550"/>
            <a:ext cx="2075182" cy="603867"/>
          </a:xfrm>
          <a:prstGeom prst="rect">
            <a:avLst/>
          </a:prstGeom>
          <a:solidFill>
            <a:srgbClr val="0E84E5"/>
          </a:solidFill>
          <a:ln>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600" b="1" spc="100" dirty="0">
                <a:solidFill>
                  <a:schemeClr val="bg1"/>
                </a:solidFill>
                <a:ea typeface="Yu Gothic" charset="-128"/>
                <a:cs typeface="Yu Gothic" charset="-128"/>
              </a:rPr>
              <a:t>登録はこちらから</a:t>
            </a:r>
          </a:p>
        </p:txBody>
      </p:sp>
      <p:sp>
        <p:nvSpPr>
          <p:cNvPr id="29" name="角丸四角形 28">
            <a:extLst>
              <a:ext uri="{FF2B5EF4-FFF2-40B4-BE49-F238E27FC236}">
                <a16:creationId xmlns:a16="http://schemas.microsoft.com/office/drawing/2014/main" id="{BAD63223-86D2-F92C-9DC7-E7DF78CE3DFC}"/>
              </a:ext>
            </a:extLst>
          </p:cNvPr>
          <p:cNvSpPr/>
          <p:nvPr/>
        </p:nvSpPr>
        <p:spPr>
          <a:xfrm>
            <a:off x="7702285" y="2986006"/>
            <a:ext cx="2245020" cy="706811"/>
          </a:xfrm>
          <a:prstGeom prst="roundRect">
            <a:avLst>
              <a:gd name="adj" fmla="val 5593"/>
            </a:avLst>
          </a:prstGeom>
          <a:solidFill>
            <a:srgbClr val="0E84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毎月の情報や</a:t>
            </a:r>
            <a:br>
              <a:rPr lang="en-US" altLang="ja-JP" sz="1300" b="1" dirty="0">
                <a:solidFill>
                  <a:schemeClr val="bg1"/>
                </a:solidFill>
                <a:latin typeface="Arial" panose="020B0604020202020204" pitchFamily="34" charset="0"/>
                <a:ea typeface="Yu Gothic" panose="020B0400000000000000" pitchFamily="34" charset="-128"/>
                <a:cs typeface="Arial" panose="020B0604020202020204" pitchFamily="34" charset="0"/>
              </a:rPr>
            </a:b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最新のトピックをお届け</a:t>
            </a:r>
          </a:p>
        </p:txBody>
      </p:sp>
      <p:pic>
        <p:nvPicPr>
          <p:cNvPr id="15" name="図 14">
            <a:extLst>
              <a:ext uri="{FF2B5EF4-FFF2-40B4-BE49-F238E27FC236}">
                <a16:creationId xmlns:a16="http://schemas.microsoft.com/office/drawing/2014/main" id="{C4FA5A59-A352-52C2-82F4-818C59A5B38B}"/>
              </a:ext>
            </a:extLst>
          </p:cNvPr>
          <p:cNvPicPr>
            <a:picLocks noChangeAspect="1"/>
          </p:cNvPicPr>
          <p:nvPr/>
        </p:nvPicPr>
        <p:blipFill>
          <a:blip r:embed="rId4"/>
          <a:stretch>
            <a:fillRect/>
          </a:stretch>
        </p:blipFill>
        <p:spPr>
          <a:xfrm>
            <a:off x="10512000" y="180000"/>
            <a:ext cx="1490770" cy="720000"/>
          </a:xfrm>
          <a:prstGeom prst="rect">
            <a:avLst/>
          </a:prstGeom>
        </p:spPr>
      </p:pic>
      <p:sp>
        <p:nvSpPr>
          <p:cNvPr id="24" name="角丸四角形 23">
            <a:extLst>
              <a:ext uri="{FF2B5EF4-FFF2-40B4-BE49-F238E27FC236}">
                <a16:creationId xmlns:a16="http://schemas.microsoft.com/office/drawing/2014/main" id="{9CD70D1E-8197-DE9F-DF3C-137E902FDDA5}"/>
              </a:ext>
            </a:extLst>
          </p:cNvPr>
          <p:cNvSpPr/>
          <p:nvPr/>
        </p:nvSpPr>
        <p:spPr>
          <a:xfrm>
            <a:off x="7489301" y="5705952"/>
            <a:ext cx="1770527" cy="706810"/>
          </a:xfrm>
          <a:prstGeom prst="roundRect">
            <a:avLst>
              <a:gd name="adj" fmla="val 6186"/>
            </a:avLst>
          </a:prstGeom>
          <a:solidFill>
            <a:srgbClr val="0E84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最新の</a:t>
            </a:r>
            <a:endParaRPr lang="en-US" altLang="ja-JP" sz="1300" b="1" dirty="0">
              <a:solidFill>
                <a:schemeClr val="bg1"/>
              </a:solidFill>
              <a:latin typeface="Arial" panose="020B0604020202020204" pitchFamily="34" charset="0"/>
              <a:ea typeface="Yu Gothic" panose="020B0400000000000000" pitchFamily="34" charset="-128"/>
              <a:cs typeface="Arial" panose="020B0604020202020204" pitchFamily="34" charset="0"/>
            </a:endParaRPr>
          </a:p>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イベント情報一覧</a:t>
            </a:r>
          </a:p>
        </p:txBody>
      </p:sp>
      <p:cxnSp>
        <p:nvCxnSpPr>
          <p:cNvPr id="30" name="直線コネクタ 29">
            <a:extLst>
              <a:ext uri="{FF2B5EF4-FFF2-40B4-BE49-F238E27FC236}">
                <a16:creationId xmlns:a16="http://schemas.microsoft.com/office/drawing/2014/main" id="{56105E31-F845-D599-E733-AB082D2E859E}"/>
              </a:ext>
            </a:extLst>
          </p:cNvPr>
          <p:cNvCxnSpPr>
            <a:cxnSpLocks/>
            <a:stCxn id="48" idx="3"/>
            <a:endCxn id="24" idx="1"/>
          </p:cNvCxnSpPr>
          <p:nvPr/>
        </p:nvCxnSpPr>
        <p:spPr>
          <a:xfrm>
            <a:off x="7351827" y="6059357"/>
            <a:ext cx="137474" cy="0"/>
          </a:xfrm>
          <a:prstGeom prst="line">
            <a:avLst/>
          </a:prstGeom>
          <a:ln w="19050">
            <a:solidFill>
              <a:srgbClr val="0E84E5"/>
            </a:solidFill>
          </a:ln>
        </p:spPr>
        <p:style>
          <a:lnRef idx="1">
            <a:schemeClr val="accent1"/>
          </a:lnRef>
          <a:fillRef idx="0">
            <a:schemeClr val="accent1"/>
          </a:fillRef>
          <a:effectRef idx="0">
            <a:schemeClr val="accent1"/>
          </a:effectRef>
          <a:fontRef idx="minor">
            <a:schemeClr val="tx1"/>
          </a:fontRef>
        </p:style>
      </p:cxnSp>
      <p:sp>
        <p:nvSpPr>
          <p:cNvPr id="36" name="角丸四角形 35">
            <a:extLst>
              <a:ext uri="{FF2B5EF4-FFF2-40B4-BE49-F238E27FC236}">
                <a16:creationId xmlns:a16="http://schemas.microsoft.com/office/drawing/2014/main" id="{3A852A4F-7F0C-7852-4C13-089054716507}"/>
              </a:ext>
            </a:extLst>
          </p:cNvPr>
          <p:cNvSpPr/>
          <p:nvPr/>
        </p:nvSpPr>
        <p:spPr>
          <a:xfrm>
            <a:off x="581770" y="5723071"/>
            <a:ext cx="1869571" cy="706810"/>
          </a:xfrm>
          <a:prstGeom prst="roundRect">
            <a:avLst>
              <a:gd name="adj" fmla="val 4623"/>
            </a:avLst>
          </a:prstGeom>
          <a:solidFill>
            <a:srgbClr val="0E84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推進や運用に関する</a:t>
            </a:r>
            <a:endParaRPr lang="en-US" altLang="ja-JP" sz="1300" b="1" dirty="0">
              <a:solidFill>
                <a:schemeClr val="bg1"/>
              </a:solidFill>
              <a:latin typeface="Arial" panose="020B0604020202020204" pitchFamily="34" charset="0"/>
              <a:ea typeface="Yu Gothic" panose="020B0400000000000000" pitchFamily="34" charset="-128"/>
              <a:cs typeface="Arial" panose="020B0604020202020204" pitchFamily="34" charset="0"/>
            </a:endParaRPr>
          </a:p>
          <a:p>
            <a:pPr algn="ctr">
              <a:lnSpc>
                <a:spcPct val="110000"/>
              </a:lnSpc>
            </a:pP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質</a:t>
            </a:r>
            <a:r>
              <a:rPr lang="ja-JP" altLang="en-US" sz="1300" b="1" spc="-300">
                <a:solidFill>
                  <a:schemeClr val="bg1"/>
                </a:solidFill>
                <a:latin typeface="Arial" panose="020B0604020202020204" pitchFamily="34" charset="0"/>
                <a:ea typeface="Yu Gothic" panose="020B0400000000000000" pitchFamily="34" charset="-128"/>
                <a:cs typeface="Arial" panose="020B0604020202020204" pitchFamily="34" charset="0"/>
              </a:rPr>
              <a:t>問</a:t>
            </a:r>
            <a:r>
              <a:rPr lang="ja-JP" altLang="en-US" sz="1300" b="1" spc="-150">
                <a:solidFill>
                  <a:schemeClr val="bg1"/>
                </a:solidFill>
                <a:latin typeface="Arial" panose="020B0604020202020204" pitchFamily="34" charset="0"/>
                <a:ea typeface="Yu Gothic" panose="020B0400000000000000" pitchFamily="34" charset="-128"/>
                <a:cs typeface="Arial" panose="020B0604020202020204" pitchFamily="34" charset="0"/>
              </a:rPr>
              <a:t>・</a:t>
            </a:r>
            <a:r>
              <a:rPr lang="ja-JP" altLang="en-US" sz="1300" b="1">
                <a:solidFill>
                  <a:schemeClr val="bg1"/>
                </a:solidFill>
                <a:latin typeface="Arial" panose="020B0604020202020204" pitchFamily="34" charset="0"/>
                <a:ea typeface="Yu Gothic" panose="020B0400000000000000" pitchFamily="34" charset="-128"/>
                <a:cs typeface="Arial" panose="020B0604020202020204" pitchFamily="34" charset="0"/>
              </a:rPr>
              <a:t>相談などの投稿</a:t>
            </a:r>
          </a:p>
        </p:txBody>
      </p:sp>
      <p:cxnSp>
        <p:nvCxnSpPr>
          <p:cNvPr id="23" name="カギ線コネクタ 22">
            <a:extLst>
              <a:ext uri="{FF2B5EF4-FFF2-40B4-BE49-F238E27FC236}">
                <a16:creationId xmlns:a16="http://schemas.microsoft.com/office/drawing/2014/main" id="{835DA6B4-A832-7493-31F5-C308B64C6B55}"/>
              </a:ext>
            </a:extLst>
          </p:cNvPr>
          <p:cNvCxnSpPr>
            <a:cxnSpLocks/>
            <a:stCxn id="14" idx="3"/>
            <a:endCxn id="29" idx="2"/>
          </p:cNvCxnSpPr>
          <p:nvPr/>
        </p:nvCxnSpPr>
        <p:spPr>
          <a:xfrm flipV="1">
            <a:off x="7351827" y="3692817"/>
            <a:ext cx="1472968" cy="1013014"/>
          </a:xfrm>
          <a:prstGeom prst="bentConnector2">
            <a:avLst/>
          </a:prstGeom>
          <a:ln w="19050">
            <a:solidFill>
              <a:srgbClr val="0E84E5"/>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37112EF1-7174-86D2-4D46-04A5DC730364}"/>
              </a:ext>
            </a:extLst>
          </p:cNvPr>
          <p:cNvCxnSpPr>
            <a:cxnSpLocks/>
            <a:stCxn id="36" idx="3"/>
            <a:endCxn id="47" idx="1"/>
          </p:cNvCxnSpPr>
          <p:nvPr/>
        </p:nvCxnSpPr>
        <p:spPr>
          <a:xfrm>
            <a:off x="2451341" y="6076476"/>
            <a:ext cx="253406" cy="0"/>
          </a:xfrm>
          <a:prstGeom prst="line">
            <a:avLst/>
          </a:prstGeom>
          <a:ln w="19050">
            <a:solidFill>
              <a:srgbClr val="0E84E5"/>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2CF61C67-98CE-DE14-0202-AA4080F0DBAF}"/>
              </a:ext>
            </a:extLst>
          </p:cNvPr>
          <p:cNvSpPr/>
          <p:nvPr/>
        </p:nvSpPr>
        <p:spPr>
          <a:xfrm>
            <a:off x="5118009" y="6506055"/>
            <a:ext cx="743361" cy="98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47" name="正方形/長方形 46">
            <a:extLst>
              <a:ext uri="{FF2B5EF4-FFF2-40B4-BE49-F238E27FC236}">
                <a16:creationId xmlns:a16="http://schemas.microsoft.com/office/drawing/2014/main" id="{ECB60C92-EAB4-EE05-8267-9964609D9471}"/>
              </a:ext>
            </a:extLst>
          </p:cNvPr>
          <p:cNvSpPr/>
          <p:nvPr/>
        </p:nvSpPr>
        <p:spPr>
          <a:xfrm>
            <a:off x="2704747" y="5522595"/>
            <a:ext cx="3391253" cy="1107762"/>
          </a:xfrm>
          <a:prstGeom prst="rect">
            <a:avLst/>
          </a:prstGeom>
          <a:noFill/>
          <a:ln w="38100">
            <a:solidFill>
              <a:srgbClr val="0E84E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pic>
        <p:nvPicPr>
          <p:cNvPr id="9" name="図 8">
            <a:extLst>
              <a:ext uri="{FF2B5EF4-FFF2-40B4-BE49-F238E27FC236}">
                <a16:creationId xmlns:a16="http://schemas.microsoft.com/office/drawing/2014/main" id="{AACF9932-5BBD-78FC-7855-FACD41DBFA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95942" y="4755438"/>
            <a:ext cx="1279520" cy="1279520"/>
          </a:xfrm>
          <a:prstGeom prst="rect">
            <a:avLst/>
          </a:prstGeom>
          <a:ln w="6350">
            <a:noFill/>
          </a:ln>
        </p:spPr>
      </p:pic>
      <p:sp>
        <p:nvSpPr>
          <p:cNvPr id="18" name="タイトル 6">
            <a:extLst>
              <a:ext uri="{FF2B5EF4-FFF2-40B4-BE49-F238E27FC236}">
                <a16:creationId xmlns:a16="http://schemas.microsoft.com/office/drawing/2014/main" id="{FE819468-1E61-40FA-EABA-05859BB4BDD7}"/>
              </a:ext>
            </a:extLst>
          </p:cNvPr>
          <p:cNvSpPr>
            <a:spLocks noGrp="1"/>
          </p:cNvSpPr>
          <p:nvPr>
            <p:ph type="title"/>
          </p:nvPr>
        </p:nvSpPr>
        <p:spPr/>
        <p:txBody>
          <a:bodyPr/>
          <a:lstStyle/>
          <a:p>
            <a:r>
              <a:rPr lang="ja-JP" altLang="en-US" sz="1800"/>
              <a:t>オンラインコミュニティー</a:t>
            </a:r>
            <a:br>
              <a:rPr lang="ja-JP" altLang="en-US"/>
            </a:br>
            <a:r>
              <a:rPr lang="en-US" altLang="ja-JP" dirty="0" err="1"/>
              <a:t>Sansan</a:t>
            </a:r>
            <a:r>
              <a:rPr lang="en-US" altLang="ja-JP" dirty="0"/>
              <a:t> User Forum</a:t>
            </a:r>
            <a:endParaRPr lang="ja-JP" altLang="en-US"/>
          </a:p>
        </p:txBody>
      </p:sp>
      <p:sp>
        <p:nvSpPr>
          <p:cNvPr id="4" name="スライド番号プレースホルダー 4">
            <a:extLst>
              <a:ext uri="{FF2B5EF4-FFF2-40B4-BE49-F238E27FC236}">
                <a16:creationId xmlns:a16="http://schemas.microsoft.com/office/drawing/2014/main" id="{09B5B2AF-F686-586C-A927-D539BB3E2B8C}"/>
              </a:ext>
            </a:extLst>
          </p:cNvPr>
          <p:cNvSpPr>
            <a:spLocks noGrp="1"/>
          </p:cNvSpPr>
          <p:nvPr>
            <p:ph type="sldNum" sz="quarter" idx="10"/>
          </p:nvPr>
        </p:nvSpPr>
        <p:spPr/>
        <p:txBody>
          <a:bodyPr/>
          <a:lstStyle/>
          <a:p>
            <a:fld id="{BC97076A-FE38-4902-A3BD-70DA550777B1}" type="slidenum">
              <a:rPr lang="ja-JP" altLang="en-US" smtClean="0"/>
              <a:pPr/>
              <a:t>56</a:t>
            </a:fld>
            <a:endParaRPr lang="ja-JP" altLang="en-US"/>
          </a:p>
        </p:txBody>
      </p:sp>
      <p:sp>
        <p:nvSpPr>
          <p:cNvPr id="17" name="テキスト プレースホルダー 1">
            <a:extLst>
              <a:ext uri="{FF2B5EF4-FFF2-40B4-BE49-F238E27FC236}">
                <a16:creationId xmlns:a16="http://schemas.microsoft.com/office/drawing/2014/main" id="{26C1F54A-FD4A-B78C-346C-696BBD83D4AA}"/>
              </a:ext>
            </a:extLst>
          </p:cNvPr>
          <p:cNvSpPr txBox="1">
            <a:spLocks/>
          </p:cNvSpPr>
          <p:nvPr/>
        </p:nvSpPr>
        <p:spPr>
          <a:xfrm>
            <a:off x="687140" y="1134929"/>
            <a:ext cx="8252580" cy="350352"/>
          </a:xfrm>
          <a:prstGeom prst="rect">
            <a:avLst/>
          </a:prstGeom>
        </p:spPr>
        <p:txBody>
          <a:bodyPr wrap="none">
            <a:sp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b="0" i="0" kern="1200">
                <a:solidFill>
                  <a:schemeClr val="tx2"/>
                </a:solidFill>
                <a:latin typeface="+mn-lt"/>
                <a:ea typeface="+mn-ea"/>
                <a:cs typeface="Yu Gothic" charset="-128"/>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b="0" i="0" kern="1200">
                <a:solidFill>
                  <a:schemeClr val="tx2"/>
                </a:solidFill>
                <a:latin typeface="+mn-lt"/>
                <a:ea typeface="+mn-ea"/>
                <a:cs typeface="Yu Gothic" charset="-128"/>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b="0" i="0" kern="1200">
                <a:solidFill>
                  <a:schemeClr val="tx2"/>
                </a:solidFill>
                <a:latin typeface="+mn-lt"/>
                <a:ea typeface="+mn-ea"/>
                <a:cs typeface="Yu Gothic" charset="-128"/>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b="0" i="0" kern="1200">
                <a:solidFill>
                  <a:schemeClr val="tx2"/>
                </a:solidFill>
                <a:latin typeface="+mn-lt"/>
                <a:ea typeface="+mn-ea"/>
                <a:cs typeface="Yu Gothic" charset="-128"/>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b="0" i="0" kern="1200">
                <a:solidFill>
                  <a:schemeClr val="tx2"/>
                </a:solidFill>
                <a:latin typeface="+mn-lt"/>
                <a:ea typeface="+mn-ea"/>
                <a:cs typeface="Yu Gothic"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l">
              <a:lnSpc>
                <a:spcPct val="130000"/>
              </a:lnSpc>
              <a:buNone/>
            </a:pPr>
            <a:r>
              <a:rPr lang="en" altLang="ja-JP" sz="1400" b="1" dirty="0" err="1">
                <a:latin typeface="Arial" panose="020B0604020202020204" pitchFamily="34" charset="0"/>
                <a:ea typeface="Yu Gothic" panose="020B0400000000000000" pitchFamily="34" charset="-128"/>
                <a:cs typeface="Arial" panose="020B0604020202020204" pitchFamily="34" charset="0"/>
              </a:rPr>
              <a:t>Sansan</a:t>
            </a:r>
            <a:r>
              <a:rPr lang="ja-JP" altLang="en-US" sz="1400" b="1">
                <a:latin typeface="Arial" panose="020B0604020202020204" pitchFamily="34" charset="0"/>
                <a:ea typeface="Yu Gothic" panose="020B0400000000000000" pitchFamily="34" charset="-128"/>
                <a:cs typeface="Arial" panose="020B0604020202020204" pitchFamily="34" charset="0"/>
              </a:rPr>
              <a:t>の働き方を変える</a:t>
            </a:r>
            <a:r>
              <a:rPr lang="en" altLang="ja-JP" sz="1400" b="1" dirty="0">
                <a:latin typeface="Arial" panose="020B0604020202020204" pitchFamily="34" charset="0"/>
                <a:ea typeface="Yu Gothic" panose="020B0400000000000000" pitchFamily="34" charset="-128"/>
                <a:cs typeface="Arial" panose="020B0604020202020204" pitchFamily="34" charset="0"/>
              </a:rPr>
              <a:t>DX</a:t>
            </a:r>
            <a:r>
              <a:rPr lang="ja-JP" altLang="en-US" sz="1400" b="1">
                <a:latin typeface="Arial" panose="020B0604020202020204" pitchFamily="34" charset="0"/>
                <a:ea typeface="Yu Gothic" panose="020B0400000000000000" pitchFamily="34" charset="-128"/>
                <a:cs typeface="Arial" panose="020B0604020202020204" pitchFamily="34" charset="0"/>
              </a:rPr>
              <a:t>サービスをご利用中のユーザー同士が、気軽に情報交換できる場です。</a:t>
            </a:r>
          </a:p>
        </p:txBody>
      </p:sp>
      <p:sp>
        <p:nvSpPr>
          <p:cNvPr id="8" name="テキスト ボックス 7">
            <a:extLst>
              <a:ext uri="{FF2B5EF4-FFF2-40B4-BE49-F238E27FC236}">
                <a16:creationId xmlns:a16="http://schemas.microsoft.com/office/drawing/2014/main" id="{F7301488-715E-B839-95D5-D0496C8872CF}"/>
              </a:ext>
            </a:extLst>
          </p:cNvPr>
          <p:cNvSpPr txBox="1"/>
          <p:nvPr/>
        </p:nvSpPr>
        <p:spPr>
          <a:xfrm>
            <a:off x="9806487" y="6056952"/>
            <a:ext cx="1655903" cy="197170"/>
          </a:xfrm>
          <a:prstGeom prst="rect">
            <a:avLst/>
          </a:prstGeom>
        </p:spPr>
        <p:txBody>
          <a:bodyPr vert="horz" wrap="none" lIns="0" tIns="0" rIns="0" bIns="0" rtlCol="0">
            <a:spAutoFit/>
          </a:bodyPr>
          <a:lstStyle/>
          <a:p>
            <a:pPr>
              <a:lnSpc>
                <a:spcPct val="130000"/>
              </a:lnSpc>
              <a:spcBef>
                <a:spcPts val="800"/>
              </a:spcBef>
            </a:pPr>
            <a:r>
              <a:rPr lang="en-US" altLang="ja-JP" sz="1100" dirty="0">
                <a:solidFill>
                  <a:schemeClr val="accent1"/>
                </a:solidFill>
                <a:hlinkClick r:id="rId6">
                  <a:extLst>
                    <a:ext uri="{A12FA001-AC4F-418D-AE19-62706E023703}">
                      <ahyp:hlinkClr xmlns:ahyp="http://schemas.microsoft.com/office/drawing/2018/hyperlinkcolor" val="tx"/>
                    </a:ext>
                  </a:extLst>
                </a:hlinkClick>
              </a:rPr>
              <a:t>https://</a:t>
            </a:r>
            <a:r>
              <a:rPr lang="en-US" altLang="ja-JP" sz="1100" dirty="0" err="1">
                <a:solidFill>
                  <a:schemeClr val="accent1"/>
                </a:solidFill>
                <a:hlinkClick r:id="rId6">
                  <a:extLst>
                    <a:ext uri="{A12FA001-AC4F-418D-AE19-62706E023703}">
                      <ahyp:hlinkClr xmlns:ahyp="http://schemas.microsoft.com/office/drawing/2018/hyperlinkcolor" val="tx"/>
                    </a:ext>
                  </a:extLst>
                </a:hlinkClick>
              </a:rPr>
              <a:t>sic.sansan.com</a:t>
            </a:r>
            <a:r>
              <a:rPr lang="en-US" altLang="ja-JP" sz="1100" dirty="0">
                <a:solidFill>
                  <a:schemeClr val="accent1"/>
                </a:solidFill>
                <a:hlinkClick r:id="rId6">
                  <a:extLst>
                    <a:ext uri="{A12FA001-AC4F-418D-AE19-62706E023703}">
                      <ahyp:hlinkClr xmlns:ahyp="http://schemas.microsoft.com/office/drawing/2018/hyperlinkcolor" val="tx"/>
                    </a:ext>
                  </a:extLst>
                </a:hlinkClick>
              </a:rPr>
              <a:t>/</a:t>
            </a:r>
            <a:r>
              <a:rPr lang="en-US" altLang="ja-JP" sz="1100" dirty="0" err="1">
                <a:solidFill>
                  <a:schemeClr val="accent1"/>
                </a:solidFill>
                <a:hlinkClick r:id="rId6">
                  <a:extLst>
                    <a:ext uri="{A12FA001-AC4F-418D-AE19-62706E023703}">
                      <ahyp:hlinkClr xmlns:ahyp="http://schemas.microsoft.com/office/drawing/2018/hyperlinkcolor" val="tx"/>
                    </a:ext>
                  </a:extLst>
                </a:hlinkClick>
              </a:rPr>
              <a:t>suf</a:t>
            </a:r>
            <a:r>
              <a:rPr lang="en-US" altLang="ja-JP" sz="1100" dirty="0">
                <a:solidFill>
                  <a:schemeClr val="accent1"/>
                </a:solidFill>
                <a:hlinkClick r:id="rId6">
                  <a:extLst>
                    <a:ext uri="{A12FA001-AC4F-418D-AE19-62706E023703}">
                      <ahyp:hlinkClr xmlns:ahyp="http://schemas.microsoft.com/office/drawing/2018/hyperlinkcolor" val="tx"/>
                    </a:ext>
                  </a:extLst>
                </a:hlinkClick>
              </a:rPr>
              <a:t>/</a:t>
            </a:r>
            <a:endParaRPr lang="ja-JP" altLang="en-US" sz="1100">
              <a:solidFill>
                <a:schemeClr val="accent1"/>
              </a:solidFill>
            </a:endParaRPr>
          </a:p>
        </p:txBody>
      </p:sp>
    </p:spTree>
    <p:extLst>
      <p:ext uri="{BB962C8B-B14F-4D97-AF65-F5344CB8AC3E}">
        <p14:creationId xmlns:p14="http://schemas.microsoft.com/office/powerpoint/2010/main" val="3650553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527571-32E7-AD4C-8FAF-205A5A692614}"/>
              </a:ext>
            </a:extLst>
          </p:cNvPr>
          <p:cNvSpPr>
            <a:spLocks noGrp="1"/>
          </p:cNvSpPr>
          <p:nvPr>
            <p:ph type="ctrTitle"/>
          </p:nvPr>
        </p:nvSpPr>
        <p:spPr/>
        <p:txBody>
          <a:bodyPr/>
          <a:lstStyle/>
          <a:p>
            <a:r>
              <a:rPr kumimoji="1" lang="ja-JP" altLang="en-US"/>
              <a:t>質疑応答</a:t>
            </a:r>
          </a:p>
        </p:txBody>
      </p:sp>
    </p:spTree>
    <p:extLst>
      <p:ext uri="{BB962C8B-B14F-4D97-AF65-F5344CB8AC3E}">
        <p14:creationId xmlns:p14="http://schemas.microsoft.com/office/powerpoint/2010/main" val="29290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009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2F1C93-99DE-C14D-8295-7388661D6E34}"/>
              </a:ext>
            </a:extLst>
          </p:cNvPr>
          <p:cNvSpPr txBox="1"/>
          <p:nvPr/>
        </p:nvSpPr>
        <p:spPr>
          <a:xfrm>
            <a:off x="1870065" y="2450384"/>
            <a:ext cx="8480323" cy="1836400"/>
          </a:xfrm>
          <a:prstGeom prst="rect">
            <a:avLst/>
          </a:prstGeom>
        </p:spPr>
        <p:txBody>
          <a:bodyPr vert="horz" wrap="square" lIns="91440" tIns="45720" rIns="91440" bIns="45720" rtlCol="0">
            <a:spAutoFit/>
          </a:bodyPr>
          <a:lstStyle/>
          <a:p>
            <a:pPr algn="ctr">
              <a:spcBef>
                <a:spcPts val="800"/>
              </a:spcBef>
            </a:pPr>
            <a:r>
              <a:rPr kumimoji="1" lang="ja-JP" altLang="en-US" b="1">
                <a:solidFill>
                  <a:schemeClr val="bg1"/>
                </a:solidFill>
                <a:latin typeface="Yu Gothic" panose="020B0400000000000000" pitchFamily="34" charset="-128"/>
                <a:ea typeface="Yu Gothic" panose="020B0400000000000000" pitchFamily="34" charset="-128"/>
                <a:cs typeface="Yu Gothic" charset="-128"/>
              </a:rPr>
              <a:t>本スライドまでが管理者の方向けの内容です</a:t>
            </a:r>
            <a:r>
              <a:rPr kumimoji="1" lang="ja-JP" altLang="en-US" sz="2000" b="1">
                <a:solidFill>
                  <a:schemeClr val="bg1"/>
                </a:solidFill>
                <a:latin typeface="Yu Gothic" panose="020B0400000000000000" pitchFamily="34" charset="-128"/>
                <a:ea typeface="Yu Gothic" panose="020B0400000000000000" pitchFamily="34" charset="-128"/>
                <a:cs typeface="Yu Gothic" charset="-128"/>
              </a:rPr>
              <a:t>。</a:t>
            </a:r>
            <a:br>
              <a:rPr kumimoji="1" lang="en-US" altLang="ja-JP" sz="2000" b="1" dirty="0">
                <a:solidFill>
                  <a:schemeClr val="bg1"/>
                </a:solidFill>
                <a:latin typeface="Yu Gothic" panose="020B0400000000000000" pitchFamily="34" charset="-128"/>
                <a:ea typeface="Yu Gothic" panose="020B0400000000000000" pitchFamily="34" charset="-128"/>
                <a:cs typeface="Yu Gothic" charset="-128"/>
              </a:rPr>
            </a:br>
            <a:endParaRPr kumimoji="1" lang="en-US" altLang="ja-JP" sz="20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800"/>
              </a:spcBef>
            </a:pPr>
            <a:r>
              <a:rPr kumimoji="1" lang="ja-JP" altLang="en-US" sz="2800" b="1">
                <a:solidFill>
                  <a:schemeClr val="bg1"/>
                </a:solidFill>
                <a:latin typeface="Yu Gothic" panose="020B0400000000000000" pitchFamily="34" charset="-128"/>
                <a:ea typeface="Yu Gothic" panose="020B0400000000000000" pitchFamily="34" charset="-128"/>
                <a:cs typeface="Yu Gothic" charset="-128"/>
              </a:rPr>
              <a:t>次のスライドから、</a:t>
            </a:r>
            <a:endParaRPr kumimoji="1" lang="en-US" altLang="ja-JP" sz="2800" b="1" dirty="0">
              <a:solidFill>
                <a:schemeClr val="bg1"/>
              </a:solidFill>
              <a:latin typeface="Yu Gothic" panose="020B0400000000000000" pitchFamily="34" charset="-128"/>
              <a:ea typeface="Yu Gothic" panose="020B0400000000000000" pitchFamily="34" charset="-128"/>
              <a:cs typeface="Yu Gothic" charset="-128"/>
            </a:endParaRPr>
          </a:p>
          <a:p>
            <a:pPr algn="ctr">
              <a:spcBef>
                <a:spcPts val="800"/>
              </a:spcBef>
            </a:pPr>
            <a:r>
              <a:rPr kumimoji="1" lang="ja-JP" altLang="en-US" sz="2800" b="1">
                <a:solidFill>
                  <a:schemeClr val="bg1"/>
                </a:solidFill>
                <a:latin typeface="Yu Gothic" panose="020B0400000000000000" pitchFamily="34" charset="-128"/>
                <a:ea typeface="Yu Gothic" panose="020B0400000000000000" pitchFamily="34" charset="-128"/>
                <a:cs typeface="Yu Gothic" charset="-128"/>
              </a:rPr>
              <a:t>実際</a:t>
            </a:r>
            <a:r>
              <a:rPr kumimoji="1" lang="ja-JP" altLang="en-US" sz="2800" b="1" dirty="0">
                <a:solidFill>
                  <a:schemeClr val="bg1"/>
                </a:solidFill>
                <a:latin typeface="Yu Gothic" panose="020B0400000000000000" pitchFamily="34" charset="-128"/>
                <a:ea typeface="Yu Gothic" panose="020B0400000000000000" pitchFamily="34" charset="-128"/>
                <a:cs typeface="Yu Gothic" charset="-128"/>
              </a:rPr>
              <a:t>の説明会でお使いください。</a:t>
            </a:r>
          </a:p>
        </p:txBody>
      </p:sp>
    </p:spTree>
    <p:extLst>
      <p:ext uri="{BB962C8B-B14F-4D97-AF65-F5344CB8AC3E}">
        <p14:creationId xmlns:p14="http://schemas.microsoft.com/office/powerpoint/2010/main" val="1903473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2">
            <a:extLst>
              <a:ext uri="{FF2B5EF4-FFF2-40B4-BE49-F238E27FC236}">
                <a16:creationId xmlns:a16="http://schemas.microsoft.com/office/drawing/2014/main" id="{09690EAA-D257-9F45-A468-BB75FC55F04C}"/>
              </a:ext>
            </a:extLst>
          </p:cNvPr>
          <p:cNvSpPr>
            <a:spLocks noGrp="1"/>
          </p:cNvSpPr>
          <p:nvPr>
            <p:ph type="ctrTitle"/>
          </p:nvPr>
        </p:nvSpPr>
        <p:spPr>
          <a:xfrm>
            <a:off x="263352" y="3085230"/>
            <a:ext cx="11665296" cy="1008112"/>
          </a:xfrm>
        </p:spPr>
        <p:txBody>
          <a:bodyPr/>
          <a:lstStyle/>
          <a:p>
            <a:r>
              <a:rPr lang="en-US" altLang="ja-JP" spc="100" dirty="0">
                <a:latin typeface="+mj-lt"/>
              </a:rPr>
              <a:t>Sansan </a:t>
            </a:r>
            <a:r>
              <a:rPr lang="ja-JP" altLang="en-US" spc="100" dirty="0">
                <a:latin typeface="+mj-lt"/>
              </a:rPr>
              <a:t>操作説明会</a:t>
            </a:r>
          </a:p>
        </p:txBody>
      </p:sp>
      <p:sp>
        <p:nvSpPr>
          <p:cNvPr id="6" name="テキスト プレースホルダー 10">
            <a:extLst>
              <a:ext uri="{FF2B5EF4-FFF2-40B4-BE49-F238E27FC236}">
                <a16:creationId xmlns:a16="http://schemas.microsoft.com/office/drawing/2014/main" id="{1127FC27-E624-734B-A3D6-E5D620F08135}"/>
              </a:ext>
            </a:extLst>
          </p:cNvPr>
          <p:cNvSpPr>
            <a:spLocks noGrp="1"/>
          </p:cNvSpPr>
          <p:nvPr>
            <p:ph type="body" sz="quarter" idx="11"/>
          </p:nvPr>
        </p:nvSpPr>
        <p:spPr>
          <a:xfrm>
            <a:off x="263352" y="1902645"/>
            <a:ext cx="11665298" cy="1204209"/>
          </a:xfrm>
        </p:spPr>
        <p:txBody>
          <a:bodyPr/>
          <a:lstStyle/>
          <a:p>
            <a:r>
              <a:rPr lang="ja-JP" altLang="en-US" spc="300" dirty="0">
                <a:latin typeface="+mj-lt"/>
              </a:rPr>
              <a:t>営業</a:t>
            </a:r>
            <a:r>
              <a:rPr lang="en-US" altLang="ja-JP" spc="300" dirty="0">
                <a:latin typeface="+mj-lt"/>
              </a:rPr>
              <a:t>DX</a:t>
            </a:r>
            <a:r>
              <a:rPr lang="ja-JP" altLang="en-US" spc="300" dirty="0">
                <a:latin typeface="+mj-lt"/>
              </a:rPr>
              <a:t>サービス</a:t>
            </a:r>
          </a:p>
        </p:txBody>
      </p:sp>
    </p:spTree>
    <p:extLst>
      <p:ext uri="{BB962C8B-B14F-4D97-AF65-F5344CB8AC3E}">
        <p14:creationId xmlns:p14="http://schemas.microsoft.com/office/powerpoint/2010/main" val="763180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69DCE126-27F2-A4EF-DD91-3D196C4895F9}"/>
              </a:ext>
            </a:extLst>
          </p:cNvPr>
          <p:cNvSpPr>
            <a:spLocks noGrp="1"/>
          </p:cNvSpPr>
          <p:nvPr>
            <p:ph type="body" sz="quarter" idx="11"/>
          </p:nvPr>
        </p:nvSpPr>
        <p:spPr/>
        <p:txBody>
          <a:bodyPr>
            <a:normAutofit/>
          </a:bodyPr>
          <a:lstStyle/>
          <a:p>
            <a:pPr marL="529200" indent="-457200">
              <a:buFont typeface="+mj-lt"/>
              <a:buAutoNum type="arabicPeriod"/>
            </a:pPr>
            <a:r>
              <a:rPr lang="ja-JP" altLang="en-US" sz="2200" b="1" dirty="0">
                <a:latin typeface="游ゴシック" panose="020B0400000000000000" pitchFamily="50" charset="-128"/>
                <a:ea typeface="游ゴシック" panose="020B0400000000000000" pitchFamily="50" charset="-128"/>
              </a:rPr>
              <a:t>基本機能の活用</a:t>
            </a:r>
            <a:endParaRPr lang="en-US" altLang="ja-JP" sz="2200" b="1" dirty="0">
              <a:latin typeface="游ゴシック" panose="020B0400000000000000" pitchFamily="50" charset="-128"/>
              <a:ea typeface="游ゴシック" panose="020B0400000000000000" pitchFamily="50" charset="-128"/>
            </a:endParaRPr>
          </a:p>
          <a:p>
            <a:pPr marL="529200" indent="-457200">
              <a:buFont typeface="+mj-lt"/>
              <a:buAutoNum type="arabicPeriod"/>
            </a:pPr>
            <a:r>
              <a:rPr lang="ja-JP" altLang="en-US" sz="2200" b="1" dirty="0">
                <a:latin typeface="游ゴシック" panose="020B0400000000000000" pitchFamily="50" charset="-128"/>
                <a:ea typeface="游ゴシック" panose="020B0400000000000000" pitchFamily="50" charset="-128"/>
              </a:rPr>
              <a:t>スマートフォンアプリの活用</a:t>
            </a:r>
            <a:endParaRPr lang="en-US" altLang="ja-JP" sz="2200" b="1" dirty="0">
              <a:latin typeface="游ゴシック" panose="020B0400000000000000" pitchFamily="50" charset="-128"/>
              <a:ea typeface="游ゴシック" panose="020B0400000000000000" pitchFamily="50" charset="-128"/>
            </a:endParaRPr>
          </a:p>
          <a:p>
            <a:pPr marL="529200" indent="-457200">
              <a:buFont typeface="+mj-lt"/>
              <a:buAutoNum type="arabicPeriod"/>
            </a:pPr>
            <a:r>
              <a:rPr lang="ja-JP" altLang="en-US" sz="2200" b="1" dirty="0">
                <a:latin typeface="游ゴシック" panose="020B0400000000000000" pitchFamily="50" charset="-128"/>
                <a:ea typeface="游ゴシック" panose="020B0400000000000000" pitchFamily="50" charset="-128"/>
              </a:rPr>
              <a:t>新しい接点の蓄積（</a:t>
            </a:r>
            <a:r>
              <a:rPr lang="ja-JP" altLang="en-US" sz="1900" b="1">
                <a:latin typeface="游ゴシック" panose="020B0400000000000000" pitchFamily="50" charset="-128"/>
                <a:ea typeface="游ゴシック" panose="020B0400000000000000" pitchFamily="50" charset="-128"/>
              </a:rPr>
              <a:t>スキャン</a:t>
            </a:r>
            <a:r>
              <a:rPr lang="en-US" altLang="ja-JP" sz="1900" b="1" dirty="0">
                <a:latin typeface="游ゴシック" panose="020B0400000000000000" pitchFamily="50" charset="-128"/>
                <a:ea typeface="游ゴシック" panose="020B0400000000000000" pitchFamily="50" charset="-128"/>
              </a:rPr>
              <a:t>/</a:t>
            </a:r>
            <a:r>
              <a:rPr lang="ja-JP" altLang="en-US" sz="1900" b="1">
                <a:latin typeface="游ゴシック" panose="020B0400000000000000" pitchFamily="50" charset="-128"/>
                <a:ea typeface="游ゴシック" panose="020B0400000000000000" pitchFamily="50" charset="-128"/>
              </a:rPr>
              <a:t>デジタル名刺</a:t>
            </a:r>
            <a:r>
              <a:rPr lang="en-US" altLang="ja-JP" sz="1900" b="1" dirty="0">
                <a:latin typeface="游ゴシック" panose="020B0400000000000000" pitchFamily="50" charset="-128"/>
                <a:ea typeface="游ゴシック" panose="020B0400000000000000" pitchFamily="50" charset="-128"/>
              </a:rPr>
              <a:t>/</a:t>
            </a:r>
            <a:r>
              <a:rPr lang="ja-JP" altLang="en-US" sz="1900" b="1" dirty="0">
                <a:latin typeface="游ゴシック" panose="020B0400000000000000" pitchFamily="50" charset="-128"/>
                <a:ea typeface="游ゴシック" panose="020B0400000000000000" pitchFamily="50" charset="-128"/>
              </a:rPr>
              <a:t>メール署名取り込み</a:t>
            </a:r>
            <a:r>
              <a:rPr lang="en-US" altLang="ja-JP" sz="1900" b="1" dirty="0">
                <a:latin typeface="游ゴシック" panose="020B0400000000000000" pitchFamily="50" charset="-128"/>
                <a:ea typeface="游ゴシック" panose="020B0400000000000000" pitchFamily="50" charset="-128"/>
              </a:rPr>
              <a:t>)</a:t>
            </a:r>
          </a:p>
          <a:p>
            <a:pPr marL="529200" indent="-457200">
              <a:buFont typeface="+mj-lt"/>
              <a:buAutoNum type="arabicPeriod"/>
            </a:pPr>
            <a:r>
              <a:rPr lang="ja-JP" altLang="en-US" sz="2200" b="1" dirty="0">
                <a:latin typeface="游ゴシック" panose="020B0400000000000000" pitchFamily="50" charset="-128"/>
                <a:ea typeface="游ゴシック" panose="020B0400000000000000" pitchFamily="50" charset="-128"/>
              </a:rPr>
              <a:t>困ったときの活用サイト</a:t>
            </a:r>
            <a:endParaRPr lang="en-US" altLang="ja-JP" dirty="0"/>
          </a:p>
          <a:p>
            <a:pPr marL="835200" lvl="1" indent="-457200">
              <a:buFont typeface="+mj-lt"/>
              <a:buAutoNum type="arabicPeriod"/>
            </a:pPr>
            <a:endParaRPr lang="ja-JP" altLang="en-US" dirty="0"/>
          </a:p>
        </p:txBody>
      </p:sp>
      <p:sp>
        <p:nvSpPr>
          <p:cNvPr id="3" name="タイトル 2">
            <a:extLst>
              <a:ext uri="{FF2B5EF4-FFF2-40B4-BE49-F238E27FC236}">
                <a16:creationId xmlns:a16="http://schemas.microsoft.com/office/drawing/2014/main" id="{AD91DA0A-8264-64E7-D8E2-2214D5453628}"/>
              </a:ext>
            </a:extLst>
          </p:cNvPr>
          <p:cNvSpPr>
            <a:spLocks noGrp="1"/>
          </p:cNvSpPr>
          <p:nvPr>
            <p:ph type="title"/>
          </p:nvPr>
        </p:nvSpPr>
        <p:spPr/>
        <p:txBody>
          <a:bodyPr/>
          <a:lstStyle/>
          <a:p>
            <a:r>
              <a:rPr lang="ja-JP" altLang="en-US" dirty="0"/>
              <a:t>目次</a:t>
            </a:r>
          </a:p>
        </p:txBody>
      </p:sp>
      <p:sp>
        <p:nvSpPr>
          <p:cNvPr id="5" name="スライド番号プレースホルダー 4">
            <a:extLst>
              <a:ext uri="{FF2B5EF4-FFF2-40B4-BE49-F238E27FC236}">
                <a16:creationId xmlns:a16="http://schemas.microsoft.com/office/drawing/2014/main" id="{AFE2D0FE-97A2-F751-A6DB-DAB5F212D2FB}"/>
              </a:ext>
            </a:extLst>
          </p:cNvPr>
          <p:cNvSpPr>
            <a:spLocks noGrp="1"/>
          </p:cNvSpPr>
          <p:nvPr>
            <p:ph type="sldNum" sz="quarter" idx="12"/>
          </p:nvPr>
        </p:nvSpPr>
        <p:spPr/>
        <p:txBody>
          <a:bodyPr/>
          <a:lstStyle/>
          <a:p>
            <a:fld id="{BC97076A-FE38-4902-A3BD-70DA550777B1}" type="slidenum">
              <a:rPr lang="ja-JP" altLang="en-US" smtClean="0"/>
              <a:pPr/>
              <a:t>7</a:t>
            </a:fld>
            <a:endParaRPr lang="ja-JP" altLang="en-US"/>
          </a:p>
        </p:txBody>
      </p:sp>
      <p:pic>
        <p:nvPicPr>
          <p:cNvPr id="7" name="図 6" descr="コンピューターのスクリーンショット&#10;&#10;自動的に生成された説明">
            <a:extLst>
              <a:ext uri="{FF2B5EF4-FFF2-40B4-BE49-F238E27FC236}">
                <a16:creationId xmlns:a16="http://schemas.microsoft.com/office/drawing/2014/main" id="{A5EA8153-295B-50FC-2F75-D4427784A0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2956" y="3636093"/>
            <a:ext cx="5491542" cy="3164755"/>
          </a:xfrm>
          <a:prstGeom prst="rect">
            <a:avLst/>
          </a:prstGeom>
        </p:spPr>
      </p:pic>
    </p:spTree>
    <p:extLst>
      <p:ext uri="{BB962C8B-B14F-4D97-AF65-F5344CB8AC3E}">
        <p14:creationId xmlns:p14="http://schemas.microsoft.com/office/powerpoint/2010/main" val="107330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996BE3-2135-D845-828E-2B6B82B76DA9}"/>
              </a:ext>
            </a:extLst>
          </p:cNvPr>
          <p:cNvSpPr>
            <a:spLocks noGrp="1"/>
          </p:cNvSpPr>
          <p:nvPr>
            <p:ph type="ctrTitle"/>
          </p:nvPr>
        </p:nvSpPr>
        <p:spPr/>
        <p:txBody>
          <a:bodyPr/>
          <a:lstStyle/>
          <a:p>
            <a:r>
              <a:rPr kumimoji="1" lang="ja-JP" altLang="en-US" dirty="0"/>
              <a:t>基本機能の活用</a:t>
            </a:r>
          </a:p>
        </p:txBody>
      </p:sp>
    </p:spTree>
    <p:extLst>
      <p:ext uri="{BB962C8B-B14F-4D97-AF65-F5344CB8AC3E}">
        <p14:creationId xmlns:p14="http://schemas.microsoft.com/office/powerpoint/2010/main" val="291398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san_format_16_9">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kumimoji="1" sz="2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nSpc>
            <a:spcPct val="130000"/>
          </a:lnSpc>
          <a:spcBef>
            <a:spcPts val="800"/>
          </a:spcBef>
          <a:defRPr kumimoji="1" sz="2400" b="1" smtClean="0">
            <a:latin typeface="+mj-lt"/>
          </a:defRPr>
        </a:defPPr>
      </a:lstStyle>
    </a:txDef>
  </a:objectDefaults>
  <a:extraClrSchemeLst/>
  <a:extLst>
    <a:ext uri="{05A4C25C-085E-4340-85A3-A5531E510DB2}">
      <thm15:themeFamily xmlns:thm15="http://schemas.microsoft.com/office/thememl/2012/main" name="sansan_format_16_9" id="{2DB37FE6-2A3D-1349-8BFA-986B9AAEE332}" vid="{BB1B48EB-587F-264A-97CC-5AC7A0E3327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115589</TotalTime>
  <Words>4713</Words>
  <Application>Microsoft Macintosh PowerPoint</Application>
  <PresentationFormat>ワイド画面</PresentationFormat>
  <Paragraphs>518</Paragraphs>
  <Slides>59</Slides>
  <Notes>59</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59</vt:i4>
      </vt:variant>
    </vt:vector>
  </HeadingPairs>
  <TitlesOfParts>
    <vt:vector size="71" baseType="lpstr">
      <vt:lpstr>HGPｺﾞｼｯｸE</vt:lpstr>
      <vt:lpstr>ＭＳ Ｐゴシック</vt:lpstr>
      <vt:lpstr>ヒラギノ角ゴ Pro W6</vt:lpstr>
      <vt:lpstr>游ゴシック</vt:lpstr>
      <vt:lpstr>游ゴシック</vt:lpstr>
      <vt:lpstr>Yu Gothic Medium</vt:lpstr>
      <vt:lpstr>Arial</vt:lpstr>
      <vt:lpstr>Calibri</vt:lpstr>
      <vt:lpstr>Helvetica Neue</vt:lpstr>
      <vt:lpstr>Helvetica Neue Medium</vt:lpstr>
      <vt:lpstr>Lato</vt:lpstr>
      <vt:lpstr>sansan_format_16_9</vt:lpstr>
      <vt:lpstr>Sansan説明会キット</vt:lpstr>
      <vt:lpstr>「Sansan 説明会キット」について</vt:lpstr>
      <vt:lpstr>PowerPoint プレゼンテーション</vt:lpstr>
      <vt:lpstr>社内説明会成功のコツ</vt:lpstr>
      <vt:lpstr>説明会の流れ</vt:lpstr>
      <vt:lpstr>PowerPoint プレゼンテーション</vt:lpstr>
      <vt:lpstr>Sansan 操作説明会</vt:lpstr>
      <vt:lpstr>目次</vt:lpstr>
      <vt:lpstr>基本機能の活用</vt:lpstr>
      <vt:lpstr>ログイン</vt:lpstr>
      <vt:lpstr>ログイン</vt:lpstr>
      <vt:lpstr>PowerPoint プレゼンテーション</vt:lpstr>
      <vt:lpstr>名刺管理</vt:lpstr>
      <vt:lpstr>人物単位で検索する「名刺管理」</vt:lpstr>
      <vt:lpstr>人物情報の詳細検索</vt:lpstr>
      <vt:lpstr>人物詳細 　基本情報</vt:lpstr>
      <vt:lpstr>PowerPoint プレゼンテーション</vt:lpstr>
      <vt:lpstr>企業データベース</vt:lpstr>
      <vt:lpstr>企業情報を検索</vt:lpstr>
      <vt:lpstr>検索結果一覧</vt:lpstr>
      <vt:lpstr>企業詳細　概要</vt:lpstr>
      <vt:lpstr>企業詳細　財務・業績情報</vt:lpstr>
      <vt:lpstr>企業詳細　財務・業績情報／分析レポート</vt:lpstr>
      <vt:lpstr>企業詳細　組織ツリー</vt:lpstr>
      <vt:lpstr>企業詳細　接点マップ その1</vt:lpstr>
      <vt:lpstr>企業詳細　接点マップ その2</vt:lpstr>
      <vt:lpstr>スマートフォンアプリ活用</vt:lpstr>
      <vt:lpstr>ログイン</vt:lpstr>
      <vt:lpstr>動画をご覧ください</vt:lpstr>
      <vt:lpstr>PowerPoint プレゼンテーション</vt:lpstr>
      <vt:lpstr>社内連絡帳</vt:lpstr>
      <vt:lpstr>接点の蓄積方法</vt:lpstr>
      <vt:lpstr>スキャン</vt:lpstr>
      <vt:lpstr>スキャナーでスキャンする方法</vt:lpstr>
      <vt:lpstr>その日に交換した名刺をスキャンするとき</vt:lpstr>
      <vt:lpstr>いつ交換したか分からない名刺をスキャンするとき</vt:lpstr>
      <vt:lpstr>デジタル名刺</vt:lpstr>
      <vt:lpstr>デジタル名刺とは</vt:lpstr>
      <vt:lpstr>デジタル名刺の登録</vt:lpstr>
      <vt:lpstr>QRコードから自分の名刺を撮影しましょう</vt:lpstr>
      <vt:lpstr>デジタル名刺のURLを発行しましょう</vt:lpstr>
      <vt:lpstr>デジタル名刺の活用シーン メールやカレンダーで共有</vt:lpstr>
      <vt:lpstr>デジタル名刺の活用シーン オンライン会議のチャットで</vt:lpstr>
      <vt:lpstr>デジタル名刺の活用シーン 背景にQRコードを</vt:lpstr>
      <vt:lpstr>PowerPoint プレゼンテーション</vt:lpstr>
      <vt:lpstr>メール署名取り込み</vt:lpstr>
      <vt:lpstr>メールでの接点を蓄積する「メール署名取り込み」</vt:lpstr>
      <vt:lpstr>利用イメージ</vt:lpstr>
      <vt:lpstr>名刺として簡単に登録完了</vt:lpstr>
      <vt:lpstr>PowerPoint プレゼンテーション</vt:lpstr>
      <vt:lpstr>困ったときの活用サイト</vt:lpstr>
      <vt:lpstr>サポートセンターのご案内</vt:lpstr>
      <vt:lpstr> Sansan Innovation Navi</vt:lpstr>
      <vt:lpstr>Sansan Innovation Navi Sansan Seminar</vt:lpstr>
      <vt:lpstr>Sansan Innovation Naviへのアクセス方法</vt:lpstr>
      <vt:lpstr>オンラインコミュニティー Sansan User Forum</vt:lpstr>
      <vt:lpstr>オンラインコミュニティー Sansan User Forum</vt:lpstr>
      <vt:lpstr>質疑応答</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Sansan 説明会キット</dc:title>
  <dc:subject/>
  <dc:creator/>
  <cp:keywords/>
  <dc:description/>
  <cp:lastModifiedBy>Yu Miyauchi</cp:lastModifiedBy>
  <cp:revision>2894</cp:revision>
  <cp:lastPrinted>2018-12-17T07:57:43Z</cp:lastPrinted>
  <dcterms:created xsi:type="dcterms:W3CDTF">2014-10-17T08:02:15Z</dcterms:created>
  <dcterms:modified xsi:type="dcterms:W3CDTF">2025-06-23T23:52:00Z</dcterms:modified>
  <cp:category/>
</cp:coreProperties>
</file>