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7254875" cy="10383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16" y="1699393"/>
            <a:ext cx="6166644" cy="3615114"/>
          </a:xfrm>
        </p:spPr>
        <p:txBody>
          <a:bodyPr anchor="b"/>
          <a:lstStyle>
            <a:lvl1pPr algn="ctr">
              <a:defRPr sz="47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860" y="5453919"/>
            <a:ext cx="5441156" cy="2507023"/>
          </a:xfrm>
        </p:spPr>
        <p:txBody>
          <a:bodyPr/>
          <a:lstStyle>
            <a:lvl1pPr marL="0" indent="0" algn="ctr">
              <a:buNone/>
              <a:defRPr sz="1904"/>
            </a:lvl1pPr>
            <a:lvl2pPr marL="362742" indent="0" algn="ctr">
              <a:buNone/>
              <a:defRPr sz="1587"/>
            </a:lvl2pPr>
            <a:lvl3pPr marL="725485" indent="0" algn="ctr">
              <a:buNone/>
              <a:defRPr sz="1428"/>
            </a:lvl3pPr>
            <a:lvl4pPr marL="1088227" indent="0" algn="ctr">
              <a:buNone/>
              <a:defRPr sz="1269"/>
            </a:lvl4pPr>
            <a:lvl5pPr marL="1450970" indent="0" algn="ctr">
              <a:buNone/>
              <a:defRPr sz="1269"/>
            </a:lvl5pPr>
            <a:lvl6pPr marL="1813712" indent="0" algn="ctr">
              <a:buNone/>
              <a:defRPr sz="1269"/>
            </a:lvl6pPr>
            <a:lvl7pPr marL="2176455" indent="0" algn="ctr">
              <a:buNone/>
              <a:defRPr sz="1269"/>
            </a:lvl7pPr>
            <a:lvl8pPr marL="2539197" indent="0" algn="ctr">
              <a:buNone/>
              <a:defRPr sz="1269"/>
            </a:lvl8pPr>
            <a:lvl9pPr marL="2901940" indent="0" algn="ctr">
              <a:buNone/>
              <a:defRPr sz="126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30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5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1771" y="552843"/>
            <a:ext cx="1564332" cy="87998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773" y="552843"/>
            <a:ext cx="4602311" cy="87998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68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4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94" y="2588752"/>
            <a:ext cx="6257330" cy="4319387"/>
          </a:xfrm>
        </p:spPr>
        <p:txBody>
          <a:bodyPr anchor="b"/>
          <a:lstStyle>
            <a:lvl1pPr>
              <a:defRPr sz="47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94" y="6949002"/>
            <a:ext cx="6257330" cy="2271464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/>
                </a:solidFill>
              </a:defRPr>
            </a:lvl1pPr>
            <a:lvl2pPr marL="36274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02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73" y="2764216"/>
            <a:ext cx="3083322" cy="65884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2780" y="2764216"/>
            <a:ext cx="3083322" cy="65884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7" y="552846"/>
            <a:ext cx="6257330" cy="2007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18" y="2545483"/>
            <a:ext cx="3069152" cy="1247502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18" y="3792985"/>
            <a:ext cx="3069152" cy="55789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2781" y="2545483"/>
            <a:ext cx="3084267" cy="1247502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2781" y="3792985"/>
            <a:ext cx="3084267" cy="55789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6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4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60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256"/>
            <a:ext cx="2339886" cy="242289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67" y="1495083"/>
            <a:ext cx="3672780" cy="7379255"/>
          </a:xfrm>
        </p:spPr>
        <p:txBody>
          <a:bodyPr/>
          <a:lstStyle>
            <a:lvl1pPr>
              <a:defRPr sz="2539"/>
            </a:lvl1pPr>
            <a:lvl2pPr>
              <a:defRPr sz="2222"/>
            </a:lvl2pPr>
            <a:lvl3pPr>
              <a:defRPr sz="190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152"/>
            <a:ext cx="2339886" cy="5771203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3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256"/>
            <a:ext cx="2339886" cy="242289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84267" y="1495083"/>
            <a:ext cx="3672780" cy="7379255"/>
          </a:xfrm>
        </p:spPr>
        <p:txBody>
          <a:bodyPr anchor="t"/>
          <a:lstStyle>
            <a:lvl1pPr marL="0" indent="0">
              <a:buNone/>
              <a:defRPr sz="2539"/>
            </a:lvl1pPr>
            <a:lvl2pPr marL="362742" indent="0">
              <a:buNone/>
              <a:defRPr sz="2222"/>
            </a:lvl2pPr>
            <a:lvl3pPr marL="725485" indent="0">
              <a:buNone/>
              <a:defRPr sz="1904"/>
            </a:lvl3pPr>
            <a:lvl4pPr marL="1088227" indent="0">
              <a:buNone/>
              <a:defRPr sz="1587"/>
            </a:lvl4pPr>
            <a:lvl5pPr marL="1450970" indent="0">
              <a:buNone/>
              <a:defRPr sz="1587"/>
            </a:lvl5pPr>
            <a:lvl6pPr marL="1813712" indent="0">
              <a:buNone/>
              <a:defRPr sz="1587"/>
            </a:lvl6pPr>
            <a:lvl7pPr marL="2176455" indent="0">
              <a:buNone/>
              <a:defRPr sz="1587"/>
            </a:lvl7pPr>
            <a:lvl8pPr marL="2539197" indent="0">
              <a:buNone/>
              <a:defRPr sz="1587"/>
            </a:lvl8pPr>
            <a:lvl9pPr marL="2901940" indent="0">
              <a:buNone/>
              <a:defRPr sz="158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152"/>
            <a:ext cx="2339886" cy="5771203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08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73" y="552846"/>
            <a:ext cx="6257330" cy="2007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73" y="2764216"/>
            <a:ext cx="6257330" cy="6588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773" y="9624282"/>
            <a:ext cx="1632347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0ADC-3C1A-4D28-8FEF-B46195ADEEC2}" type="datetimeFigureOut">
              <a:rPr kumimoji="1" lang="ja-JP" altLang="en-US" smtClean="0"/>
              <a:t>2019/9/9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178" y="9624282"/>
            <a:ext cx="2448520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3755" y="9624282"/>
            <a:ext cx="1632347" cy="552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0581-4B07-44AD-97BE-315D2FF56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2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5485" rtl="0" eaLnBrk="1" latinLnBrk="0" hangingPunct="1">
        <a:lnSpc>
          <a:spcPct val="90000"/>
        </a:lnSpc>
        <a:spcBef>
          <a:spcPct val="0"/>
        </a:spcBef>
        <a:buNone/>
        <a:defRPr kumimoji="1" sz="34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371" indent="-181371" algn="l" defTabSz="725485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kumimoji="1"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0685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6959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99508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782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056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331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742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85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227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0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3712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6455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197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1940" algn="l" defTabSz="725485" rtl="0" eaLnBrk="1" latinLnBrk="0" hangingPunct="1">
        <a:defRPr kumimoji="1"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ansan.com/helpblog/userfile/suf25/" TargetMode="External"/><Relationship Id="rId2" Type="http://schemas.openxmlformats.org/officeDocument/2006/relationships/hyperlink" Target="https://jp.sansan.com/helpblog/userfile/suf2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p.sansan.com/helpblog/userfile/suf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A10C84-2CB9-4650-A2FD-5AEE277C9054}"/>
              </a:ext>
            </a:extLst>
          </p:cNvPr>
          <p:cNvSpPr txBox="1"/>
          <p:nvPr/>
        </p:nvSpPr>
        <p:spPr>
          <a:xfrm>
            <a:off x="649355" y="2368216"/>
            <a:ext cx="598159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選出方法</a:t>
            </a:r>
            <a:endParaRPr kumimoji="1" lang="en-US" altLang="ja-JP" sz="1400" u="sng" dirty="0"/>
          </a:p>
          <a:p>
            <a:r>
              <a:rPr kumimoji="1" lang="ja-JP" altLang="en-US" sz="1100" dirty="0"/>
              <a:t>半期に一度、</a:t>
            </a:r>
            <a:r>
              <a:rPr kumimoji="1" lang="en-US" altLang="ja-JP" sz="1100" dirty="0" err="1"/>
              <a:t>Sansan</a:t>
            </a:r>
            <a:r>
              <a:rPr kumimoji="1" lang="ja-JP" altLang="en-US" sz="1100" dirty="0"/>
              <a:t>社内でアンケートを実施。「最もイノベーティブだと感じる事例」に</a:t>
            </a:r>
            <a:r>
              <a:rPr kumimoji="1" lang="en-US" altLang="ja-JP" sz="1100" dirty="0" err="1"/>
              <a:t>Sansan</a:t>
            </a:r>
            <a:r>
              <a:rPr kumimoji="1" lang="ja-JP" altLang="en-US" sz="1100" dirty="0"/>
              <a:t>社員が投票し、投票数が多かったのものを</a:t>
            </a:r>
            <a:r>
              <a:rPr kumimoji="1" lang="en-US" altLang="ja-JP" sz="1100" dirty="0"/>
              <a:t>Best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として認定しています。</a:t>
            </a:r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2A8BCB-D4C3-4C06-8097-49E5B965D170}"/>
              </a:ext>
            </a:extLst>
          </p:cNvPr>
          <p:cNvSpPr txBox="1"/>
          <p:nvPr/>
        </p:nvSpPr>
        <p:spPr>
          <a:xfrm>
            <a:off x="706196" y="1339985"/>
            <a:ext cx="6047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err="1"/>
              <a:t>Sansan</a:t>
            </a:r>
            <a:r>
              <a:rPr kumimoji="1" lang="ja-JP" altLang="en-US" sz="1100" dirty="0"/>
              <a:t>を活用し、イノベーションを起こすまでの過程にあった工夫や苦労を語っていただく、</a:t>
            </a:r>
            <a:r>
              <a:rPr kumimoji="1" lang="en-US" altLang="ja-JP" sz="1100" dirty="0" err="1"/>
              <a:t>Sansan</a:t>
            </a:r>
            <a:r>
              <a:rPr kumimoji="1" lang="en-US" altLang="ja-JP" sz="1100" dirty="0"/>
              <a:t> Innovation Stories</a:t>
            </a:r>
            <a:r>
              <a:rPr kumimoji="1" lang="ja-JP" altLang="en-US" sz="1100" dirty="0"/>
              <a:t>。</a:t>
            </a:r>
            <a:endParaRPr kumimoji="1" lang="en-US" altLang="ja-JP" sz="1100" dirty="0"/>
          </a:p>
          <a:p>
            <a:r>
              <a:rPr kumimoji="1" lang="en-US" altLang="ja-JP" sz="1100" dirty="0"/>
              <a:t>Best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は、そんな</a:t>
            </a:r>
            <a:r>
              <a:rPr kumimoji="1" lang="en-US" altLang="ja-JP" sz="1100" dirty="0" err="1"/>
              <a:t>Sansan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Innovaiton</a:t>
            </a:r>
            <a:r>
              <a:rPr kumimoji="1" lang="en-US" altLang="ja-JP" sz="1100" dirty="0"/>
              <a:t> </a:t>
            </a:r>
            <a:r>
              <a:rPr kumimoji="1" lang="en-US" altLang="ja-JP" sz="1100" dirty="0" err="1"/>
              <a:t>Sttories</a:t>
            </a:r>
            <a:r>
              <a:rPr kumimoji="1" lang="ja-JP" altLang="en-US" sz="1100" dirty="0"/>
              <a:t>の中から、最もイノベーティブな事例を選出し表彰します。</a:t>
            </a:r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887922-A529-421E-899E-6EFED74B5EAB}"/>
              </a:ext>
            </a:extLst>
          </p:cNvPr>
          <p:cNvSpPr txBox="1"/>
          <p:nvPr/>
        </p:nvSpPr>
        <p:spPr>
          <a:xfrm>
            <a:off x="643455" y="1111932"/>
            <a:ext cx="2653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/>
              <a:t>Best</a:t>
            </a:r>
            <a:r>
              <a:rPr kumimoji="1" lang="ja-JP" altLang="en-US" sz="1400" u="sng" dirty="0"/>
              <a:t> </a:t>
            </a:r>
            <a:r>
              <a:rPr kumimoji="1" lang="en-US" altLang="ja-JP" sz="1400" u="sng" dirty="0"/>
              <a:t>Stories</a:t>
            </a:r>
            <a:r>
              <a:rPr kumimoji="1" lang="ja-JP" altLang="en-US" sz="1400" u="sng" dirty="0"/>
              <a:t>とは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7218A7-740B-402F-B86F-DA5EA3E754D6}"/>
              </a:ext>
            </a:extLst>
          </p:cNvPr>
          <p:cNvSpPr txBox="1"/>
          <p:nvPr/>
        </p:nvSpPr>
        <p:spPr>
          <a:xfrm>
            <a:off x="635963" y="3280538"/>
            <a:ext cx="594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/>
              <a:t>Best</a:t>
            </a:r>
            <a:r>
              <a:rPr kumimoji="1" lang="ja-JP" altLang="en-US" sz="1400" u="sng" dirty="0"/>
              <a:t> </a:t>
            </a:r>
            <a:r>
              <a:rPr kumimoji="1" lang="en-US" altLang="ja-JP" sz="1400" u="sng" dirty="0"/>
              <a:t>Stories</a:t>
            </a:r>
            <a:r>
              <a:rPr kumimoji="1" lang="ja-JP" altLang="en-US" sz="1400" u="sng" dirty="0"/>
              <a:t>に選出されると</a:t>
            </a:r>
            <a:endParaRPr kumimoji="1" lang="en-US" altLang="ja-JP" sz="1400" u="sng" dirty="0"/>
          </a:p>
          <a:p>
            <a:r>
              <a:rPr kumimoji="1" lang="en-US" altLang="ja-JP" sz="1100" dirty="0"/>
              <a:t>Best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に選出されると、出演して頂いた方には以下のものを授与し、イノベーションを讃えています。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9B9F403-BA73-4E75-8509-1E255349F86E}"/>
              </a:ext>
            </a:extLst>
          </p:cNvPr>
          <p:cNvSpPr txBox="1"/>
          <p:nvPr/>
        </p:nvSpPr>
        <p:spPr>
          <a:xfrm>
            <a:off x="890797" y="5280361"/>
            <a:ext cx="28389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【</a:t>
            </a:r>
            <a:r>
              <a:rPr kumimoji="1" lang="ja-JP" altLang="en-US" sz="1100" dirty="0"/>
              <a:t>オリジナルトロフィー</a:t>
            </a:r>
            <a:r>
              <a:rPr kumimoji="1" lang="en-US" altLang="ja-JP" sz="1100" dirty="0"/>
              <a:t>】</a:t>
            </a:r>
            <a:br>
              <a:rPr kumimoji="1" lang="en-US" altLang="ja-JP" sz="1100" dirty="0"/>
            </a:br>
            <a:r>
              <a:rPr kumimoji="1" lang="ja-JP" altLang="en-US" sz="1100" dirty="0"/>
              <a:t>名前が彫られたトロフィーを贈呈します。</a:t>
            </a:r>
            <a:endParaRPr kumimoji="1" lang="en-US" altLang="ja-JP" sz="11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C4B837-8716-477B-9A39-D60B870CD020}"/>
              </a:ext>
            </a:extLst>
          </p:cNvPr>
          <p:cNvSpPr txBox="1"/>
          <p:nvPr/>
        </p:nvSpPr>
        <p:spPr>
          <a:xfrm>
            <a:off x="-2" y="5909336"/>
            <a:ext cx="72548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これまでの</a:t>
            </a:r>
            <a:r>
              <a:rPr kumimoji="1" lang="en-US" altLang="ja-JP" sz="2800" b="1" dirty="0"/>
              <a:t>Best</a:t>
            </a:r>
            <a:r>
              <a:rPr kumimoji="1" lang="ja-JP" altLang="en-US" sz="2800" b="1" dirty="0"/>
              <a:t> </a:t>
            </a:r>
            <a:r>
              <a:rPr kumimoji="1" lang="en-US" altLang="ja-JP" sz="2800" b="1" dirty="0"/>
              <a:t>Stories</a:t>
            </a:r>
            <a:endParaRPr kumimoji="1" lang="ja-JP" altLang="en-US" sz="2800" b="1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1B6024C-941F-4CBB-826A-D4F56999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1" y="7049254"/>
            <a:ext cx="4449698" cy="143004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8EA7C3D-B8F5-48C7-911B-CEB14191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1" y="8627187"/>
            <a:ext cx="4449698" cy="143004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BED967E-7755-4784-97FE-BA2675519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5" y="4007273"/>
            <a:ext cx="1556625" cy="87583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4EB7BF-2428-457A-9A29-71FC65D0617E}"/>
              </a:ext>
            </a:extLst>
          </p:cNvPr>
          <p:cNvSpPr txBox="1"/>
          <p:nvPr/>
        </p:nvSpPr>
        <p:spPr>
          <a:xfrm>
            <a:off x="3729768" y="5150411"/>
            <a:ext cx="3357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【SIS</a:t>
            </a:r>
            <a:r>
              <a:rPr kumimoji="1" lang="ja-JP" altLang="en-US" sz="1100" dirty="0"/>
              <a:t>へのノミネート</a:t>
            </a:r>
            <a:r>
              <a:rPr kumimoji="1" lang="en-US" altLang="ja-JP" sz="1100" dirty="0"/>
              <a:t>】</a:t>
            </a:r>
          </a:p>
          <a:p>
            <a:r>
              <a:rPr kumimoji="1" lang="ja-JP" altLang="en-US" sz="1100" dirty="0"/>
              <a:t>毎年開催される</a:t>
            </a:r>
            <a:r>
              <a:rPr kumimoji="1" lang="en-US" altLang="ja-JP" sz="1100" dirty="0" err="1"/>
              <a:t>Sansan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Innovation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Project</a:t>
            </a:r>
            <a:r>
              <a:rPr kumimoji="1" lang="ja-JP" altLang="en-US" sz="1100" dirty="0"/>
              <a:t>内で開催される</a:t>
            </a:r>
            <a:r>
              <a:rPr kumimoji="1" lang="en-US" altLang="ja-JP" sz="1100" dirty="0"/>
              <a:t>AWARD</a:t>
            </a:r>
            <a:r>
              <a:rPr kumimoji="1" lang="ja-JP" altLang="en-US" sz="1100" dirty="0"/>
              <a:t>にノミネートされます。（予定）</a:t>
            </a:r>
            <a:endParaRPr kumimoji="1" lang="en-US" altLang="ja-JP" sz="1100" dirty="0"/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4B80A951-F3B2-48FB-87FF-AAC4B18E29CC}"/>
              </a:ext>
            </a:extLst>
          </p:cNvPr>
          <p:cNvSpPr/>
          <p:nvPr/>
        </p:nvSpPr>
        <p:spPr>
          <a:xfrm>
            <a:off x="5242954" y="8104871"/>
            <a:ext cx="2011919" cy="674218"/>
          </a:xfrm>
          <a:prstGeom prst="borderCallout1">
            <a:avLst>
              <a:gd name="adj1" fmla="val 47289"/>
              <a:gd name="adj2" fmla="val 302"/>
              <a:gd name="adj3" fmla="val -22736"/>
              <a:gd name="adj4" fmla="val -41143"/>
            </a:avLst>
          </a:prstGeom>
          <a:ln>
            <a:solidFill>
              <a:srgbClr val="ED7D3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開くと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枚目のスライドのようなレポートへ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46CB04-1120-41E1-9348-7E86491AF122}"/>
              </a:ext>
            </a:extLst>
          </p:cNvPr>
          <p:cNvSpPr txBox="1"/>
          <p:nvPr/>
        </p:nvSpPr>
        <p:spPr>
          <a:xfrm>
            <a:off x="4517224" y="2017013"/>
            <a:ext cx="2062671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▶▶</a:t>
            </a:r>
            <a:r>
              <a:rPr kumimoji="1" lang="en-US" altLang="ja-JP" sz="1100" dirty="0"/>
              <a:t>Innovation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はこちら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EBDEAB-FBF5-4F5E-8D88-DB9B647BE9A6}"/>
              </a:ext>
            </a:extLst>
          </p:cNvPr>
          <p:cNvSpPr txBox="1"/>
          <p:nvPr/>
        </p:nvSpPr>
        <p:spPr>
          <a:xfrm>
            <a:off x="468400" y="6630644"/>
            <a:ext cx="62849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これまで</a:t>
            </a:r>
            <a:r>
              <a:rPr kumimoji="1" lang="en-US" altLang="ja-JP" sz="1100" dirty="0"/>
              <a:t>Best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に選出された方と、その活躍を支えた方のインタビューをお届けします。</a:t>
            </a:r>
            <a:endParaRPr kumimoji="1" lang="en-US" altLang="ja-JP" sz="11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812082D-410F-4594-88E2-4F11E4697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464" y="3963137"/>
            <a:ext cx="1210931" cy="12287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8DA36F6-3897-420D-93EA-E0D21D8AB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816" y="27515"/>
            <a:ext cx="2653402" cy="13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5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62593-B011-4899-9676-75328C73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75" y="159274"/>
            <a:ext cx="6257330" cy="2007062"/>
          </a:xfrm>
        </p:spPr>
        <p:txBody>
          <a:bodyPr/>
          <a:lstStyle/>
          <a:p>
            <a:r>
              <a:rPr kumimoji="1" lang="ja-JP" altLang="en-US" dirty="0"/>
              <a:t>２０１９上半期</a:t>
            </a:r>
            <a:br>
              <a:rPr kumimoji="1" lang="en-US" altLang="ja-JP" dirty="0"/>
            </a:br>
            <a:r>
              <a:rPr kumimoji="1" lang="en-US" altLang="ja-JP" dirty="0"/>
              <a:t>Best</a:t>
            </a:r>
            <a:r>
              <a:rPr kumimoji="1" lang="ja-JP" altLang="en-US" dirty="0"/>
              <a:t> </a:t>
            </a:r>
            <a:r>
              <a:rPr kumimoji="1" lang="en-US" altLang="ja-JP" dirty="0"/>
              <a:t>Stories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8ADEB2-C4B8-4129-8AE2-8DBB6CEF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0" y="1980883"/>
            <a:ext cx="3930823" cy="259007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CB9702-9F83-44AF-A405-5B41F934C6CE}"/>
              </a:ext>
            </a:extLst>
          </p:cNvPr>
          <p:cNvSpPr txBox="1"/>
          <p:nvPr/>
        </p:nvSpPr>
        <p:spPr>
          <a:xfrm>
            <a:off x="4580842" y="1980883"/>
            <a:ext cx="2479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受賞者の紹介</a:t>
            </a:r>
            <a:endParaRPr kumimoji="1" lang="en-US" altLang="ja-JP" sz="1400" dirty="0"/>
          </a:p>
          <a:p>
            <a:r>
              <a:rPr kumimoji="1" lang="ja-JP" altLang="en-US" sz="1400" dirty="0"/>
              <a:t>＃</a:t>
            </a:r>
            <a:r>
              <a:rPr kumimoji="1" lang="en-US" altLang="ja-JP" sz="1400" dirty="0"/>
              <a:t>29</a:t>
            </a:r>
            <a:br>
              <a:rPr kumimoji="1" lang="en-US" altLang="ja-JP" sz="1400" dirty="0"/>
            </a:br>
            <a:r>
              <a:rPr kumimoji="1" lang="ja-JP" altLang="en-US" sz="1400" dirty="0"/>
              <a:t>株式会社林企画</a:t>
            </a:r>
            <a:endParaRPr kumimoji="1" lang="en-US" altLang="ja-JP" sz="1400" dirty="0"/>
          </a:p>
          <a:p>
            <a:r>
              <a:rPr kumimoji="1" lang="ja-JP" altLang="en-US" sz="1100" dirty="0"/>
              <a:t>営業グループ 井上港斗さん</a:t>
            </a:r>
            <a:endParaRPr kumimoji="1" lang="en-US" altLang="ja-JP" sz="1100" dirty="0"/>
          </a:p>
          <a:p>
            <a:endParaRPr kumimoji="1" lang="en-US" altLang="ja-JP" sz="1100" dirty="0"/>
          </a:p>
          <a:p>
            <a:r>
              <a:rPr kumimoji="1" lang="ja-JP" altLang="en-US" sz="1100" dirty="0"/>
              <a:t>パートナー</a:t>
            </a:r>
            <a:endParaRPr kumimoji="1" lang="en-US" altLang="ja-JP" sz="1100" dirty="0"/>
          </a:p>
          <a:p>
            <a:r>
              <a:rPr kumimoji="1" lang="ja-JP" altLang="en-US" sz="1100" dirty="0"/>
              <a:t>○○事業部○○部</a:t>
            </a:r>
            <a:endParaRPr kumimoji="1" lang="en-US" altLang="ja-JP" sz="1100" dirty="0"/>
          </a:p>
          <a:p>
            <a:r>
              <a:rPr kumimoji="1" lang="ja-JP" altLang="en-US" sz="1100" dirty="0"/>
              <a:t>○○○○さん</a:t>
            </a:r>
            <a:endParaRPr kumimoji="1" lang="en-US" altLang="ja-JP" sz="1100" dirty="0"/>
          </a:p>
          <a:p>
            <a:endParaRPr kumimoji="1" lang="en-US" altLang="ja-JP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5DBD22-2600-4838-8A25-DFCA0674CE9D}"/>
              </a:ext>
            </a:extLst>
          </p:cNvPr>
          <p:cNvSpPr txBox="1"/>
          <p:nvPr/>
        </p:nvSpPr>
        <p:spPr>
          <a:xfrm>
            <a:off x="498772" y="4827994"/>
            <a:ext cx="6257329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▶▶</a:t>
            </a:r>
            <a:r>
              <a:rPr kumimoji="1" lang="en-US" altLang="ja-JP" sz="1400" u="sng" dirty="0"/>
              <a:t>Innovation</a:t>
            </a:r>
            <a:r>
              <a:rPr kumimoji="1" lang="ja-JP" altLang="en-US" sz="1400" u="sng" dirty="0"/>
              <a:t> </a:t>
            </a:r>
            <a:r>
              <a:rPr kumimoji="1" lang="en-US" altLang="ja-JP" sz="1400" u="sng" dirty="0"/>
              <a:t>Stories</a:t>
            </a:r>
          </a:p>
          <a:p>
            <a:r>
              <a:rPr kumimoji="1" lang="ja-JP" altLang="en-US" sz="1400" dirty="0"/>
              <a:t>若手が変えた社内の名刺管理文化。</a:t>
            </a:r>
            <a:endParaRPr kumimoji="1" lang="en-US" altLang="ja-JP" sz="1400" dirty="0"/>
          </a:p>
          <a:p>
            <a:r>
              <a:rPr kumimoji="1" lang="ja-JP" altLang="en-US" sz="1400" dirty="0"/>
              <a:t>導入</a:t>
            </a:r>
            <a:r>
              <a:rPr kumimoji="1" lang="en-US" altLang="ja-JP" sz="1400" dirty="0"/>
              <a:t>2</a:t>
            </a:r>
            <a:r>
              <a:rPr kumimoji="1" lang="ja-JP" altLang="en-US" sz="1400" dirty="0"/>
              <a:t>ヶ月で休眠顧客から</a:t>
            </a:r>
            <a:r>
              <a:rPr kumimoji="1" lang="en-US" altLang="ja-JP" sz="1400" dirty="0"/>
              <a:t>400</a:t>
            </a:r>
            <a:r>
              <a:rPr kumimoji="1" lang="ja-JP" altLang="en-US" sz="1400" dirty="0"/>
              <a:t>万円の案件創出に成功</a:t>
            </a:r>
            <a:endParaRPr kumimoji="1" lang="en-US" altLang="ja-JP" sz="1400" dirty="0"/>
          </a:p>
          <a:p>
            <a:endParaRPr kumimoji="1" lang="en-US" altLang="ja-JP" sz="1400" u="sng" dirty="0"/>
          </a:p>
          <a:p>
            <a:endParaRPr kumimoji="1" lang="en-US" altLang="ja-JP" sz="1400" b="1" u="sng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6E32ECE-814A-4F37-9071-9C98A09F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529" y="4893143"/>
            <a:ext cx="1350107" cy="103925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35B48E-68F3-4368-92F1-EC9093365EAE}"/>
              </a:ext>
            </a:extLst>
          </p:cNvPr>
          <p:cNvSpPr txBox="1"/>
          <p:nvPr/>
        </p:nvSpPr>
        <p:spPr>
          <a:xfrm>
            <a:off x="519270" y="6107549"/>
            <a:ext cx="61223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選出理由</a:t>
            </a:r>
            <a:endParaRPr kumimoji="1" lang="en-US" altLang="ja-JP" sz="1400" u="sng" dirty="0"/>
          </a:p>
          <a:p>
            <a:r>
              <a:rPr kumimoji="1" lang="ja-JP" altLang="en-US" sz="1100" dirty="0"/>
              <a:t>若手が社内文化を変えたという、パワーを感じさせるイノベーションとして、</a:t>
            </a:r>
            <a:r>
              <a:rPr kumimoji="1" lang="en-US" altLang="ja-JP" sz="1100" dirty="0"/>
              <a:t>Best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に相応しい内容のため選出しました。</a:t>
            </a:r>
            <a:r>
              <a:rPr kumimoji="1" lang="en-US" altLang="ja-JP" sz="1100" dirty="0" err="1"/>
              <a:t>Sansan</a:t>
            </a:r>
            <a:r>
              <a:rPr kumimoji="1" lang="ja-JP" altLang="en-US" sz="1100" dirty="0"/>
              <a:t>社員からも、内容がユニークかつ、導入後の運用定着までの様子が非常にリアルで、他のお客様にもイメージをして頂きやすいと好評です。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54AE7A-065F-44BD-BF27-EA1DB998BD90}"/>
              </a:ext>
            </a:extLst>
          </p:cNvPr>
          <p:cNvSpPr txBox="1"/>
          <p:nvPr/>
        </p:nvSpPr>
        <p:spPr>
          <a:xfrm>
            <a:off x="519270" y="6998079"/>
            <a:ext cx="53217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井上さんコメント</a:t>
            </a:r>
            <a:endParaRPr kumimoji="1" lang="en-US" altLang="ja-JP" sz="1400" u="sng" dirty="0"/>
          </a:p>
          <a:p>
            <a:r>
              <a:rPr kumimoji="1" lang="ja-JP" altLang="en-US" sz="1100" dirty="0"/>
              <a:t>受賞の感想を率直に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4FB7A3-1C3A-4887-A416-88CCFAE48EF3}"/>
              </a:ext>
            </a:extLst>
          </p:cNvPr>
          <p:cNvSpPr txBox="1"/>
          <p:nvPr/>
        </p:nvSpPr>
        <p:spPr>
          <a:xfrm>
            <a:off x="498772" y="7910512"/>
            <a:ext cx="53217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/>
              <a:t>Innovation</a:t>
            </a:r>
            <a:r>
              <a:rPr kumimoji="1" lang="ja-JP" altLang="en-US" sz="1400" u="sng" dirty="0"/>
              <a:t> </a:t>
            </a:r>
            <a:r>
              <a:rPr kumimoji="1" lang="en-US" altLang="ja-JP" sz="1400" u="sng" dirty="0"/>
              <a:t>Stories</a:t>
            </a:r>
            <a:r>
              <a:rPr kumimoji="1" lang="ja-JP" altLang="en-US" sz="1400" u="sng" dirty="0"/>
              <a:t>の裏側</a:t>
            </a:r>
            <a:endParaRPr kumimoji="1" lang="en-US" altLang="ja-JP" sz="1400" u="sng" dirty="0"/>
          </a:p>
          <a:p>
            <a:r>
              <a:rPr kumimoji="1" lang="ja-JP" altLang="en-US" sz="1100" dirty="0"/>
              <a:t>・ここは他の事例に負けないポイント！はありますか</a:t>
            </a:r>
            <a:endParaRPr kumimoji="1" lang="en-US" altLang="ja-JP" sz="1100" dirty="0"/>
          </a:p>
          <a:p>
            <a:r>
              <a:rPr kumimoji="1" lang="ja-JP" altLang="en-US" sz="1100" dirty="0"/>
              <a:t>・井上様と一緒に推進を進めた■■様から、いまだからこそ話せる裏話や、</a:t>
            </a:r>
            <a:endParaRPr kumimoji="1" lang="en-US" altLang="ja-JP" sz="1100" dirty="0"/>
          </a:p>
          <a:p>
            <a:r>
              <a:rPr kumimoji="1" lang="ja-JP" altLang="en-US" sz="1100" dirty="0"/>
              <a:t>　「ここを本当に頑張っていた」というエピソードがあればお話しください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E9CDA2-DD8F-4F92-9F5F-D2B2EBC39B0E}"/>
              </a:ext>
            </a:extLst>
          </p:cNvPr>
          <p:cNvSpPr txBox="1"/>
          <p:nvPr/>
        </p:nvSpPr>
        <p:spPr>
          <a:xfrm>
            <a:off x="498772" y="8911046"/>
            <a:ext cx="53217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/>
              <a:t>今後の展望とエール</a:t>
            </a:r>
            <a:endParaRPr kumimoji="1" lang="en-US" altLang="ja-JP" sz="1400" u="sng" dirty="0"/>
          </a:p>
          <a:p>
            <a:r>
              <a:rPr kumimoji="1" lang="ja-JP" altLang="en-US" sz="1100" dirty="0"/>
              <a:t>・</a:t>
            </a:r>
            <a:r>
              <a:rPr kumimoji="1" lang="en-US" altLang="ja-JP" sz="1100" dirty="0"/>
              <a:t>Innovation</a:t>
            </a:r>
            <a:r>
              <a:rPr kumimoji="1" lang="ja-JP" altLang="en-US" sz="1100" dirty="0"/>
              <a:t> </a:t>
            </a:r>
            <a:r>
              <a:rPr kumimoji="1" lang="en-US" altLang="ja-JP" sz="1100" dirty="0"/>
              <a:t>Stories</a:t>
            </a:r>
            <a:r>
              <a:rPr kumimoji="1" lang="ja-JP" altLang="en-US" sz="1100" dirty="0"/>
              <a:t>には～～という展望を語って頂いていましたが、取材時から社内に変化はありましたか。</a:t>
            </a:r>
            <a:endParaRPr kumimoji="1" lang="en-US" altLang="ja-JP" sz="1100" dirty="0"/>
          </a:p>
          <a:p>
            <a:r>
              <a:rPr kumimoji="1" lang="ja-JP" altLang="en-US" sz="1100" dirty="0"/>
              <a:t>・</a:t>
            </a:r>
            <a:r>
              <a:rPr lang="ja-JP" altLang="en-US" sz="1100" dirty="0"/>
              <a:t>なかなか推進が進まない、活用できないと頭を悩ませるユーザ様も多くいらっしゃいます。そんな方々へ、背中を押す一言をお願いします</a:t>
            </a:r>
            <a:endParaRPr kumimoji="1" lang="ja-JP" altLang="en-US" sz="1100" dirty="0"/>
          </a:p>
        </p:txBody>
      </p:sp>
      <p:sp>
        <p:nvSpPr>
          <p:cNvPr id="3" name="吹き出し: 線 2">
            <a:extLst>
              <a:ext uri="{FF2B5EF4-FFF2-40B4-BE49-F238E27FC236}">
                <a16:creationId xmlns:a16="http://schemas.microsoft.com/office/drawing/2014/main" id="{534C5A3D-FD1E-4C50-A859-315FF3189B7E}"/>
              </a:ext>
            </a:extLst>
          </p:cNvPr>
          <p:cNvSpPr/>
          <p:nvPr/>
        </p:nvSpPr>
        <p:spPr>
          <a:xfrm>
            <a:off x="5049294" y="3860113"/>
            <a:ext cx="1834576" cy="884906"/>
          </a:xfrm>
          <a:prstGeom prst="borderCallout1">
            <a:avLst>
              <a:gd name="adj1" fmla="val 44894"/>
              <a:gd name="adj2" fmla="val 1275"/>
              <a:gd name="adj3" fmla="val 112500"/>
              <a:gd name="adj4" fmla="val -38333"/>
            </a:avLst>
          </a:prstGeom>
          <a:ln>
            <a:solidFill>
              <a:srgbClr val="ED7D3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記事へのリンク</a:t>
            </a:r>
          </a:p>
        </p:txBody>
      </p:sp>
      <p:sp>
        <p:nvSpPr>
          <p:cNvPr id="17" name="吹き出し: 線 16">
            <a:extLst>
              <a:ext uri="{FF2B5EF4-FFF2-40B4-BE49-F238E27FC236}">
                <a16:creationId xmlns:a16="http://schemas.microsoft.com/office/drawing/2014/main" id="{EEDF30AA-825B-4C31-928D-DEE0E4693859}"/>
              </a:ext>
            </a:extLst>
          </p:cNvPr>
          <p:cNvSpPr/>
          <p:nvPr/>
        </p:nvSpPr>
        <p:spPr>
          <a:xfrm>
            <a:off x="5585552" y="5385746"/>
            <a:ext cx="1633208" cy="984885"/>
          </a:xfrm>
          <a:prstGeom prst="borderCallout1">
            <a:avLst>
              <a:gd name="adj1" fmla="val 51605"/>
              <a:gd name="adj2" fmla="val 792"/>
              <a:gd name="adj3" fmla="val 100854"/>
              <a:gd name="adj4" fmla="val -41554"/>
            </a:avLst>
          </a:prstGeom>
          <a:ln>
            <a:solidFill>
              <a:srgbClr val="ED7D3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err="1"/>
              <a:t>Sansan</a:t>
            </a:r>
            <a:r>
              <a:rPr kumimoji="1" lang="ja-JP" altLang="en-US" sz="1400" dirty="0"/>
              <a:t>側コメント</a:t>
            </a:r>
          </a:p>
        </p:txBody>
      </p:sp>
      <p:sp>
        <p:nvSpPr>
          <p:cNvPr id="18" name="吹き出し: 線 17">
            <a:extLst>
              <a:ext uri="{FF2B5EF4-FFF2-40B4-BE49-F238E27FC236}">
                <a16:creationId xmlns:a16="http://schemas.microsoft.com/office/drawing/2014/main" id="{03D674BF-D08B-4510-B93C-EC4F091B6316}"/>
              </a:ext>
            </a:extLst>
          </p:cNvPr>
          <p:cNvSpPr/>
          <p:nvPr/>
        </p:nvSpPr>
        <p:spPr>
          <a:xfrm>
            <a:off x="5205738" y="7220638"/>
            <a:ext cx="2049137" cy="1062960"/>
          </a:xfrm>
          <a:prstGeom prst="borderCallout1">
            <a:avLst>
              <a:gd name="adj1" fmla="val 44894"/>
              <a:gd name="adj2" fmla="val 1275"/>
              <a:gd name="adj3" fmla="val -6120"/>
              <a:gd name="adj4" fmla="val -149569"/>
            </a:avLst>
          </a:prstGeom>
          <a:ln>
            <a:solidFill>
              <a:srgbClr val="ED7D3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ここから下は顧客の声。写真も挟みつつ、ボリューミーになりすぎないようにしたい</a:t>
            </a:r>
          </a:p>
        </p:txBody>
      </p:sp>
    </p:spTree>
    <p:extLst>
      <p:ext uri="{BB962C8B-B14F-4D97-AF65-F5344CB8AC3E}">
        <p14:creationId xmlns:p14="http://schemas.microsoft.com/office/powerpoint/2010/main" val="33524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4427B-6789-4D1F-925E-B9AA889B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備考：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期下期 </a:t>
            </a:r>
            <a:r>
              <a:rPr kumimoji="1" lang="en-US" altLang="ja-JP" dirty="0"/>
              <a:t>Best Stories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88BFD1-6837-4F41-A579-084E374B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林企画</a:t>
            </a:r>
            <a:r>
              <a:rPr lang="en-US" altLang="ja-JP" dirty="0"/>
              <a:t> </a:t>
            </a:r>
            <a:r>
              <a:rPr lang="ja-JP" altLang="en-US" dirty="0"/>
              <a:t>井上さま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https://jp.sansan.com/helpblog/userfile/suf29/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PFU </a:t>
            </a:r>
            <a:r>
              <a:rPr lang="ja-JP" altLang="en-US" dirty="0"/>
              <a:t>角田さま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https://jp.sansan.com/helpblog/userfile/suf25/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レノボ・ジャパン 都留様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4"/>
              </a:rPr>
              <a:t>https://jp.sansan.com/helpblog/userfile/suf27/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1800" dirty="0"/>
              <a:t>Sansan12</a:t>
            </a:r>
            <a:r>
              <a:rPr lang="ja-JP" altLang="en-US" sz="1800" dirty="0"/>
              <a:t>期下期</a:t>
            </a:r>
            <a:r>
              <a:rPr lang="en-US" altLang="ja-JP" sz="1800" dirty="0"/>
              <a:t>2019</a:t>
            </a:r>
            <a:r>
              <a:rPr lang="ja-JP" altLang="en-US" sz="1800" dirty="0"/>
              <a:t>年</a:t>
            </a:r>
            <a:r>
              <a:rPr lang="en-US" altLang="ja-JP" sz="1800" dirty="0"/>
              <a:t>2</a:t>
            </a:r>
            <a:r>
              <a:rPr lang="ja-JP" altLang="en-US" sz="1800" dirty="0"/>
              <a:t>月～</a:t>
            </a:r>
            <a:r>
              <a:rPr lang="en-US" altLang="ja-JP" sz="1800" dirty="0"/>
              <a:t>6</a:t>
            </a:r>
            <a:r>
              <a:rPr lang="ja-JP" altLang="en-US" sz="1800" dirty="0"/>
              <a:t>月→一般的には</a:t>
            </a:r>
            <a:r>
              <a:rPr lang="en-US" altLang="ja-JP" sz="1800" dirty="0"/>
              <a:t>2019</a:t>
            </a:r>
            <a:r>
              <a:rPr lang="ja-JP" altLang="en-US" sz="1800" dirty="0"/>
              <a:t>年度上期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※</a:t>
            </a:r>
            <a:r>
              <a:rPr lang="ja-JP" altLang="en-US" sz="1800" dirty="0"/>
              <a:t>記事は</a:t>
            </a:r>
            <a:r>
              <a:rPr lang="en-US" altLang="ja-JP" sz="1800" dirty="0"/>
              <a:t>10</a:t>
            </a:r>
            <a:r>
              <a:rPr lang="ja-JP" altLang="en-US" sz="1800" dirty="0"/>
              <a:t>月リリースだと丁度良い</a:t>
            </a:r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800" dirty="0"/>
              <a:t>Sansan13</a:t>
            </a:r>
            <a:r>
              <a:rPr kumimoji="1" lang="ja-JP" altLang="en-US" sz="1800" dirty="0"/>
              <a:t>期上期</a:t>
            </a:r>
            <a:r>
              <a:rPr kumimoji="1" lang="en-US" altLang="ja-JP" sz="1800" dirty="0"/>
              <a:t>2019</a:t>
            </a:r>
            <a:r>
              <a:rPr kumimoji="1" lang="ja-JP" altLang="en-US" sz="1800" dirty="0"/>
              <a:t>年</a:t>
            </a:r>
            <a:r>
              <a:rPr kumimoji="1" lang="en-US" altLang="ja-JP" sz="1800" dirty="0"/>
              <a:t>7</a:t>
            </a:r>
            <a:r>
              <a:rPr kumimoji="1" lang="ja-JP" altLang="en-US" sz="1800" dirty="0"/>
              <a:t>月～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月→一般的には</a:t>
            </a:r>
            <a:r>
              <a:rPr kumimoji="1" lang="en-US" altLang="ja-JP" sz="1800" dirty="0"/>
              <a:t>2019</a:t>
            </a:r>
            <a:r>
              <a:rPr kumimoji="1" lang="ja-JP" altLang="en-US" sz="1800" dirty="0"/>
              <a:t>年度下期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※</a:t>
            </a:r>
            <a:r>
              <a:rPr lang="ja-JP" altLang="en-US" sz="1800" dirty="0"/>
              <a:t>記事は</a:t>
            </a:r>
            <a:r>
              <a:rPr lang="en-US" altLang="ja-JP" sz="1800" dirty="0"/>
              <a:t>4</a:t>
            </a:r>
            <a:r>
              <a:rPr lang="ja-JP" altLang="en-US" sz="1800" dirty="0"/>
              <a:t>月リリースだと丁度良い</a:t>
            </a:r>
            <a:endParaRPr lang="en-US" altLang="ja-JP" sz="1800" dirty="0"/>
          </a:p>
          <a:p>
            <a:pPr marL="0" indent="0">
              <a:buNone/>
            </a:pPr>
            <a:endParaRPr kumimoji="1"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＜構成草案＞</a:t>
            </a:r>
            <a:endParaRPr lang="en-US" altLang="ja-JP" sz="1800" dirty="0"/>
          </a:p>
          <a:p>
            <a:pPr marL="0" indent="0">
              <a:buNone/>
            </a:pPr>
            <a:r>
              <a:rPr lang="en-US" altLang="ja-JP" sz="1800" dirty="0"/>
              <a:t>https://docs.google.com/document/d/1A1nZvTzcfBkGxEgwx_bpZvcHlkLPuxUvoYNUWjPfYYc/edit?usp=sharing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988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566</Words>
  <Application>Microsoft Office PowerPoint</Application>
  <PresentationFormat>ユーザー設定</PresentationFormat>
  <Paragraphs>56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２０１９上半期 Best Stories</vt:lpstr>
      <vt:lpstr>備考：12期下期 Best Stories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Aoyama Haruna</dc:creator>
  <cp:lastModifiedBy>Aoyama Haruna</cp:lastModifiedBy>
  <cp:revision>30</cp:revision>
  <dcterms:created xsi:type="dcterms:W3CDTF">2019-07-16T11:30:46Z</dcterms:created>
  <dcterms:modified xsi:type="dcterms:W3CDTF">2019-09-09T11:09:32Z</dcterms:modified>
</cp:coreProperties>
</file>